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2" r:id="rId3"/>
    <p:sldMasterId id="2147483654" r:id="rId4"/>
    <p:sldMasterId id="2147483656" r:id="rId5"/>
    <p:sldMasterId id="2147483658" r:id="rId6"/>
  </p:sldMasterIdLst>
  <p:notesMasterIdLst>
    <p:notesMasterId r:id="rId31"/>
  </p:notesMasterIdLst>
  <p:sldIdLst>
    <p:sldId id="295" r:id="rId7"/>
    <p:sldId id="291" r:id="rId8"/>
    <p:sldId id="293" r:id="rId9"/>
    <p:sldId id="259" r:id="rId10"/>
    <p:sldId id="264" r:id="rId11"/>
    <p:sldId id="265" r:id="rId12"/>
    <p:sldId id="266" r:id="rId13"/>
    <p:sldId id="267" r:id="rId14"/>
    <p:sldId id="268" r:id="rId15"/>
    <p:sldId id="260" r:id="rId16"/>
    <p:sldId id="269" r:id="rId17"/>
    <p:sldId id="270" r:id="rId18"/>
    <p:sldId id="271" r:id="rId19"/>
    <p:sldId id="272" r:id="rId20"/>
    <p:sldId id="275" r:id="rId21"/>
    <p:sldId id="274" r:id="rId22"/>
    <p:sldId id="277" r:id="rId23"/>
    <p:sldId id="278" r:id="rId24"/>
    <p:sldId id="279" r:id="rId25"/>
    <p:sldId id="282" r:id="rId26"/>
    <p:sldId id="283" r:id="rId27"/>
    <p:sldId id="292" r:id="rId28"/>
    <p:sldId id="261" r:id="rId29"/>
    <p:sldId id="294" r:id="rId3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2" d="100"/>
          <a:sy n="102" d="100"/>
        </p:scale>
        <p:origin x="-90" y="-9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8E5D51E1-8053-43EC-84F8-772F4FD5EB17}" type="datetimeFigureOut">
              <a:rPr lang="en-GB" smtClean="0"/>
              <a:t>15/05/2024</a:t>
            </a:fld>
            <a:endParaRPr lang="en-GB"/>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37BF2DE2-1AB8-4526-81D6-4B653254FBFC}" type="slidenum">
              <a:rPr lang="en-GB" smtClean="0"/>
              <a:t>‹#›</a:t>
            </a:fld>
            <a:endParaRPr lang="en-GB"/>
          </a:p>
        </p:txBody>
      </p:sp>
    </p:spTree>
    <p:extLst>
      <p:ext uri="{BB962C8B-B14F-4D97-AF65-F5344CB8AC3E}">
        <p14:creationId xmlns:p14="http://schemas.microsoft.com/office/powerpoint/2010/main" val="2894129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65760" y="1228090"/>
            <a:ext cx="3232150" cy="511810"/>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365760" y="1739900"/>
            <a:ext cx="3232150" cy="316103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716020" y="1228090"/>
            <a:ext cx="3233420" cy="511810"/>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3716020" y="1739900"/>
            <a:ext cx="3233420" cy="316103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7891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084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3779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218440"/>
            <a:ext cx="2406650" cy="929640"/>
          </a:xfrm>
        </p:spPr>
        <p:txBody>
          <a:bodyPr anchor="b"/>
          <a:lstStyle>
            <a:lvl1pPr algn="l">
              <a:defRPr sz="1600" b="1"/>
            </a:lvl1pPr>
          </a:lstStyle>
          <a:p>
            <a:r>
              <a:rPr lang="en-US" smtClean="0"/>
              <a:t>Click to edit Master title style</a:t>
            </a:r>
            <a:endParaRPr lang="en-US"/>
          </a:p>
        </p:txBody>
      </p:sp>
      <p:sp>
        <p:nvSpPr>
          <p:cNvPr id="3" name="Content Placeholder 2"/>
          <p:cNvSpPr>
            <a:spLocks noGrp="1"/>
          </p:cNvSpPr>
          <p:nvPr>
            <p:ph idx="1"/>
          </p:nvPr>
        </p:nvSpPr>
        <p:spPr>
          <a:xfrm>
            <a:off x="2860040" y="218441"/>
            <a:ext cx="4089400" cy="4682490"/>
          </a:xfrm>
        </p:spPr>
        <p:txBody>
          <a:bodyPr/>
          <a:lstStyle>
            <a:lvl1pPr>
              <a:defRPr sz="26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65761" y="1148081"/>
            <a:ext cx="2406650" cy="3752850"/>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0097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3840480"/>
            <a:ext cx="4389120" cy="453390"/>
          </a:xfrm>
        </p:spPr>
        <p:txBody>
          <a:bodyPr anchor="b"/>
          <a:lstStyle>
            <a:lvl1pPr algn="l">
              <a:defRPr sz="1600" b="1"/>
            </a:lvl1pPr>
          </a:lstStyle>
          <a:p>
            <a:r>
              <a:rPr lang="en-US" smtClean="0"/>
              <a:t>Click to edit Master title style</a:t>
            </a:r>
            <a:endParaRPr lang="en-US"/>
          </a:p>
        </p:txBody>
      </p:sp>
      <p:sp>
        <p:nvSpPr>
          <p:cNvPr id="3" name="Picture Placeholder 2"/>
          <p:cNvSpPr>
            <a:spLocks noGrp="1"/>
          </p:cNvSpPr>
          <p:nvPr>
            <p:ph type="pic" idx="1"/>
          </p:nvPr>
        </p:nvSpPr>
        <p:spPr>
          <a:xfrm>
            <a:off x="1433830" y="490220"/>
            <a:ext cx="4389120" cy="3291840"/>
          </a:xfrm>
        </p:spPr>
        <p:txBody>
          <a:bodyPr/>
          <a:lstStyle>
            <a:lvl1pPr marL="0" indent="0">
              <a:buNone/>
              <a:defRPr sz="2600"/>
            </a:lvl1pPr>
            <a:lvl2pPr marL="365760" indent="0">
              <a:buNone/>
              <a:defRPr sz="2200"/>
            </a:lvl2pPr>
            <a:lvl3pPr marL="731520" indent="0">
              <a:buNone/>
              <a:defRPr sz="190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endParaRPr lang="en-US"/>
          </a:p>
        </p:txBody>
      </p:sp>
      <p:sp>
        <p:nvSpPr>
          <p:cNvPr id="4" name="Text Placeholder 3"/>
          <p:cNvSpPr>
            <a:spLocks noGrp="1"/>
          </p:cNvSpPr>
          <p:nvPr>
            <p:ph type="body" sz="half" idx="2"/>
          </p:nvPr>
        </p:nvSpPr>
        <p:spPr>
          <a:xfrm>
            <a:off x="1433830" y="4293870"/>
            <a:ext cx="4389120" cy="643890"/>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5037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2086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219711"/>
            <a:ext cx="1645920" cy="46812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65760" y="219711"/>
            <a:ext cx="4815840" cy="46812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325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650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474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551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143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704340"/>
            <a:ext cx="6217920" cy="1176020"/>
          </a:xfrm>
        </p:spPr>
        <p:txBody>
          <a:bodyPr/>
          <a:lstStyle/>
          <a:p>
            <a:r>
              <a:rPr lang="en-US" smtClean="0"/>
              <a:t>Click to edit Master title style</a:t>
            </a:r>
            <a:endParaRPr lang="en-US"/>
          </a:p>
        </p:txBody>
      </p:sp>
      <p:sp>
        <p:nvSpPr>
          <p:cNvPr id="3" name="Subtitle 2"/>
          <p:cNvSpPr>
            <a:spLocks noGrp="1"/>
          </p:cNvSpPr>
          <p:nvPr>
            <p:ph type="subTitle" idx="1"/>
          </p:nvPr>
        </p:nvSpPr>
        <p:spPr>
          <a:xfrm>
            <a:off x="1097280" y="3108960"/>
            <a:ext cx="5120640" cy="1402080"/>
          </a:xfrm>
        </p:spPr>
        <p:txBody>
          <a:bodyPr/>
          <a:lstStyle>
            <a:lvl1pPr marL="0" indent="0" algn="ctr">
              <a:buNone/>
              <a:defRPr>
                <a:solidFill>
                  <a:schemeClr val="tx1">
                    <a:tint val="75000"/>
                  </a:schemeClr>
                </a:solidFill>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496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835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3525520"/>
            <a:ext cx="6217920" cy="1089660"/>
          </a:xfrm>
        </p:spPr>
        <p:txBody>
          <a:bodyPr anchor="t"/>
          <a:lstStyle>
            <a:lvl1pPr algn="l">
              <a:defRPr sz="3200" b="1" cap="all"/>
            </a:lvl1pPr>
          </a:lstStyle>
          <a:p>
            <a:r>
              <a:rPr lang="en-US" smtClean="0"/>
              <a:t>Click to edit Master title style</a:t>
            </a:r>
            <a:endParaRPr lang="en-US"/>
          </a:p>
        </p:txBody>
      </p:sp>
      <p:sp>
        <p:nvSpPr>
          <p:cNvPr id="3" name="Text Placeholder 2"/>
          <p:cNvSpPr>
            <a:spLocks noGrp="1"/>
          </p:cNvSpPr>
          <p:nvPr>
            <p:ph type="body" idx="1"/>
          </p:nvPr>
        </p:nvSpPr>
        <p:spPr>
          <a:xfrm>
            <a:off x="577850" y="2325371"/>
            <a:ext cx="6217920" cy="1200150"/>
          </a:xfrm>
        </p:spPr>
        <p:txBody>
          <a:bodyPr anchor="b"/>
          <a:lstStyle>
            <a:lvl1pPr marL="0" indent="0">
              <a:buNone/>
              <a:defRPr sz="1600">
                <a:solidFill>
                  <a:schemeClr val="tx1">
                    <a:tint val="75000"/>
                  </a:schemeClr>
                </a:solidFill>
              </a:defRPr>
            </a:lvl1pPr>
            <a:lvl2pPr marL="365760" indent="0">
              <a:buNone/>
              <a:defRPr sz="1400">
                <a:solidFill>
                  <a:schemeClr val="tx1">
                    <a:tint val="75000"/>
                  </a:schemeClr>
                </a:solidFill>
              </a:defRPr>
            </a:lvl2pPr>
            <a:lvl3pPr marL="731520" indent="0">
              <a:buNone/>
              <a:defRPr sz="1300">
                <a:solidFill>
                  <a:schemeClr val="tx1">
                    <a:tint val="75000"/>
                  </a:schemeClr>
                </a:solidFill>
              </a:defRPr>
            </a:lvl3pPr>
            <a:lvl4pPr marL="1097280" indent="0">
              <a:buNone/>
              <a:defRPr sz="1100">
                <a:solidFill>
                  <a:schemeClr val="tx1">
                    <a:tint val="75000"/>
                  </a:schemeClr>
                </a:solidFill>
              </a:defRPr>
            </a:lvl4pPr>
            <a:lvl5pPr marL="1463040" indent="0">
              <a:buNone/>
              <a:defRPr sz="1100">
                <a:solidFill>
                  <a:schemeClr val="tx1">
                    <a:tint val="75000"/>
                  </a:schemeClr>
                </a:solidFill>
              </a:defRPr>
            </a:lvl5pPr>
            <a:lvl6pPr marL="1828800" indent="0">
              <a:buNone/>
              <a:defRPr sz="1100">
                <a:solidFill>
                  <a:schemeClr val="tx1">
                    <a:tint val="75000"/>
                  </a:schemeClr>
                </a:solidFill>
              </a:defRPr>
            </a:lvl6pPr>
            <a:lvl7pPr marL="2194560" indent="0">
              <a:buNone/>
              <a:defRPr sz="1100">
                <a:solidFill>
                  <a:schemeClr val="tx1">
                    <a:tint val="75000"/>
                  </a:schemeClr>
                </a:solidFill>
              </a:defRPr>
            </a:lvl7pPr>
            <a:lvl8pPr marL="2560320" indent="0">
              <a:buNone/>
              <a:defRPr sz="1100">
                <a:solidFill>
                  <a:schemeClr val="tx1">
                    <a:tint val="75000"/>
                  </a:schemeClr>
                </a:solidFill>
              </a:defRPr>
            </a:lvl8pPr>
            <a:lvl9pPr marL="2926080"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31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5760" y="1280161"/>
            <a:ext cx="3230880" cy="362077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18560" y="1280161"/>
            <a:ext cx="3230880" cy="362077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5/15/2024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7128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6.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575470"/>
      </p:ext>
    </p:extLst>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939116"/>
      </p:ext>
    </p:extLst>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53020"/>
      </p:ext>
    </p:extLst>
  </p:cSld>
  <p:clrMap bg1="lt1" tx1="dk1" bg2="lt2" tx2="dk2" accent1="accent1" accent2="accent2" accent3="accent3" accent4="accent4" accent5="accent5" accent6="accent6" hlink="hlink" folHlink="folHlink"/>
  <p:sldLayoutIdLst>
    <p:sldLayoutId id="2147483655"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174945"/>
      </p:ext>
    </p:extLst>
  </p:cSld>
  <p:clrMap bg1="lt1" tx1="dk1" bg2="lt2" tx2="dk2" accent1="accent1" accent2="accent2" accent3="accent3" accent4="accent4" accent5="accent5" accent6="accent6" hlink="hlink" folHlink="folHlink"/>
  <p:sldLayoutIdLst>
    <p:sldLayoutId id="2147483657"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219710"/>
            <a:ext cx="6583680" cy="914400"/>
          </a:xfrm>
          <a:prstGeom prst="rect">
            <a:avLst/>
          </a:prstGeom>
        </p:spPr>
        <p:txBody>
          <a:bodyPr vert="horz" lIns="73152" tIns="36576" rIns="73152" bIns="3657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65760" y="1280161"/>
            <a:ext cx="6583680" cy="3620770"/>
          </a:xfrm>
          <a:prstGeom prst="rect">
            <a:avLst/>
          </a:prstGeom>
        </p:spPr>
        <p:txBody>
          <a:bodyPr vert="horz" lIns="73152" tIns="36576" rIns="73152" bIns="3657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65760" y="5085080"/>
            <a:ext cx="1706880" cy="292100"/>
          </a:xfrm>
          <a:prstGeom prst="rect">
            <a:avLst/>
          </a:prstGeom>
        </p:spPr>
        <p:txBody>
          <a:bodyPr vert="horz" lIns="73152" tIns="36576" rIns="73152" bIns="36576" rtlCol="0" anchor="ctr"/>
          <a:lstStyle>
            <a:lvl1pPr algn="l">
              <a:defRPr sz="1000">
                <a:solidFill>
                  <a:schemeClr val="tx1">
                    <a:tint val="75000"/>
                  </a:schemeClr>
                </a:solidFill>
              </a:defRPr>
            </a:lvl1pPr>
          </a:lstStyle>
          <a:p>
            <a:pPr defTabSz="731520"/>
            <a:fld id="{1D8BD707-D9CF-40AE-B4C6-C98DA3205C09}" type="datetimeFigureOut">
              <a:rPr lang="en-US" smtClean="0">
                <a:solidFill>
                  <a:prstClr val="black">
                    <a:tint val="75000"/>
                  </a:prstClr>
                </a:solidFill>
              </a:rPr>
              <a:pPr defTabSz="731520"/>
              <a:t>5/15/2024</a:t>
            </a:fld>
            <a:endParaRPr lang="en-US">
              <a:solidFill>
                <a:prstClr val="black">
                  <a:tint val="75000"/>
                </a:prstClr>
              </a:solidFill>
            </a:endParaRPr>
          </a:p>
        </p:txBody>
      </p:sp>
      <p:sp>
        <p:nvSpPr>
          <p:cNvPr id="5" name="Footer Placeholder 4"/>
          <p:cNvSpPr>
            <a:spLocks noGrp="1"/>
          </p:cNvSpPr>
          <p:nvPr>
            <p:ph type="ftr" sz="quarter" idx="3"/>
          </p:nvPr>
        </p:nvSpPr>
        <p:spPr>
          <a:xfrm>
            <a:off x="2499360" y="5085080"/>
            <a:ext cx="2316480" cy="292100"/>
          </a:xfrm>
          <a:prstGeom prst="rect">
            <a:avLst/>
          </a:prstGeom>
        </p:spPr>
        <p:txBody>
          <a:bodyPr vert="horz" lIns="73152" tIns="36576" rIns="73152" bIns="36576" rtlCol="0" anchor="ctr"/>
          <a:lstStyle>
            <a:lvl1pPr algn="ctr">
              <a:defRPr sz="1000">
                <a:solidFill>
                  <a:schemeClr val="tx1">
                    <a:tint val="75000"/>
                  </a:schemeClr>
                </a:solidFill>
              </a:defRPr>
            </a:lvl1pPr>
          </a:lstStyle>
          <a:p>
            <a:pPr defTabSz="731520"/>
            <a:endParaRPr lang="en-US">
              <a:solidFill>
                <a:prstClr val="black">
                  <a:tint val="75000"/>
                </a:prstClr>
              </a:solidFill>
            </a:endParaRPr>
          </a:p>
        </p:txBody>
      </p:sp>
      <p:sp>
        <p:nvSpPr>
          <p:cNvPr id="6" name="Slide Number Placeholder 5"/>
          <p:cNvSpPr>
            <a:spLocks noGrp="1"/>
          </p:cNvSpPr>
          <p:nvPr>
            <p:ph type="sldNum" sz="quarter" idx="4"/>
          </p:nvPr>
        </p:nvSpPr>
        <p:spPr>
          <a:xfrm>
            <a:off x="5242560" y="5085080"/>
            <a:ext cx="1706880" cy="292100"/>
          </a:xfrm>
          <a:prstGeom prst="rect">
            <a:avLst/>
          </a:prstGeom>
        </p:spPr>
        <p:txBody>
          <a:bodyPr vert="horz" lIns="73152" tIns="36576" rIns="73152" bIns="36576" rtlCol="0" anchor="ctr"/>
          <a:lstStyle>
            <a:lvl1pPr algn="r">
              <a:defRPr sz="1000">
                <a:solidFill>
                  <a:schemeClr val="tx1">
                    <a:tint val="75000"/>
                  </a:schemeClr>
                </a:solidFill>
              </a:defRPr>
            </a:lvl1pPr>
          </a:lstStyle>
          <a:p>
            <a:pPr defTabSz="731520"/>
            <a:fld id="{B6F15528-21DE-4FAA-801E-634DDDAF4B2B}" type="slidenum">
              <a:rPr lang="en-US" smtClean="0">
                <a:solidFill>
                  <a:prstClr val="black">
                    <a:tint val="75000"/>
                  </a:prstClr>
                </a:solidFill>
              </a:rPr>
              <a:pPr defTabSz="731520"/>
              <a:t>‹#›</a:t>
            </a:fld>
            <a:endParaRPr lang="en-US">
              <a:solidFill>
                <a:prstClr val="black">
                  <a:tint val="75000"/>
                </a:prstClr>
              </a:solidFill>
            </a:endParaRPr>
          </a:p>
        </p:txBody>
      </p:sp>
    </p:spTree>
    <p:extLst>
      <p:ext uri="{BB962C8B-B14F-4D97-AF65-F5344CB8AC3E}">
        <p14:creationId xmlns:p14="http://schemas.microsoft.com/office/powerpoint/2010/main" val="98219676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ctr" defTabSz="731520" rtl="0" eaLnBrk="1" latinLnBrk="0" hangingPunct="1">
        <a:spcBef>
          <a:spcPct val="0"/>
        </a:spcBef>
        <a:buNone/>
        <a:defRPr sz="3500" kern="1200">
          <a:solidFill>
            <a:schemeClr val="tx1"/>
          </a:solidFill>
          <a:latin typeface="+mj-lt"/>
          <a:ea typeface="+mj-ea"/>
          <a:cs typeface="+mj-cs"/>
        </a:defRPr>
      </a:lvl1pPr>
    </p:titleStyle>
    <p:bodyStyle>
      <a:lvl1pPr marL="274320" indent="-274320" algn="l" defTabSz="731520" rtl="0" eaLnBrk="1" latinLnBrk="0" hangingPunct="1">
        <a:spcBef>
          <a:spcPct val="20000"/>
        </a:spcBef>
        <a:buFont typeface="Arial" pitchFamily="34" charset="0"/>
        <a:buChar char="•"/>
        <a:defRPr sz="2600" kern="1200">
          <a:solidFill>
            <a:schemeClr val="tx1"/>
          </a:solidFill>
          <a:latin typeface="+mn-lt"/>
          <a:ea typeface="+mn-ea"/>
          <a:cs typeface="+mn-cs"/>
        </a:defRPr>
      </a:lvl1pPr>
      <a:lvl2pPr marL="594360" indent="-228600" algn="l" defTabSz="73152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914400" indent="-182880" algn="l" defTabSz="731520"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128016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164592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01168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7744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74320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10896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31520" rtl="0" eaLnBrk="1" latinLnBrk="0" hangingPunct="1">
        <a:defRPr sz="1400" kern="1200">
          <a:solidFill>
            <a:schemeClr val="tx1"/>
          </a:solidFill>
          <a:latin typeface="+mn-lt"/>
          <a:ea typeface="+mn-ea"/>
          <a:cs typeface="+mn-cs"/>
        </a:defRPr>
      </a:lvl1pPr>
      <a:lvl2pPr marL="365760" algn="l" defTabSz="731520" rtl="0" eaLnBrk="1" latinLnBrk="0" hangingPunct="1">
        <a:defRPr sz="1400" kern="1200">
          <a:solidFill>
            <a:schemeClr val="tx1"/>
          </a:solidFill>
          <a:latin typeface="+mn-lt"/>
          <a:ea typeface="+mn-ea"/>
          <a:cs typeface="+mn-cs"/>
        </a:defRPr>
      </a:lvl2pPr>
      <a:lvl3pPr marL="731520" algn="l" defTabSz="731520" rtl="0" eaLnBrk="1" latinLnBrk="0" hangingPunct="1">
        <a:defRPr sz="1400" kern="1200">
          <a:solidFill>
            <a:schemeClr val="tx1"/>
          </a:solidFill>
          <a:latin typeface="+mn-lt"/>
          <a:ea typeface="+mn-ea"/>
          <a:cs typeface="+mn-cs"/>
        </a:defRPr>
      </a:lvl3pPr>
      <a:lvl4pPr marL="1097280" algn="l" defTabSz="731520" rtl="0" eaLnBrk="1" latinLnBrk="0" hangingPunct="1">
        <a:defRPr sz="1400" kern="1200">
          <a:solidFill>
            <a:schemeClr val="tx1"/>
          </a:solidFill>
          <a:latin typeface="+mn-lt"/>
          <a:ea typeface="+mn-ea"/>
          <a:cs typeface="+mn-cs"/>
        </a:defRPr>
      </a:lvl4pPr>
      <a:lvl5pPr marL="1463040" algn="l" defTabSz="731520" rtl="0" eaLnBrk="1" latinLnBrk="0" hangingPunct="1">
        <a:defRPr sz="1400" kern="1200">
          <a:solidFill>
            <a:schemeClr val="tx1"/>
          </a:solidFill>
          <a:latin typeface="+mn-lt"/>
          <a:ea typeface="+mn-ea"/>
          <a:cs typeface="+mn-cs"/>
        </a:defRPr>
      </a:lvl5pPr>
      <a:lvl6pPr marL="1828800" algn="l" defTabSz="731520" rtl="0" eaLnBrk="1" latinLnBrk="0" hangingPunct="1">
        <a:defRPr sz="1400" kern="1200">
          <a:solidFill>
            <a:schemeClr val="tx1"/>
          </a:solidFill>
          <a:latin typeface="+mn-lt"/>
          <a:ea typeface="+mn-ea"/>
          <a:cs typeface="+mn-cs"/>
        </a:defRPr>
      </a:lvl6pPr>
      <a:lvl7pPr marL="2194560" algn="l" defTabSz="731520" rtl="0" eaLnBrk="1" latinLnBrk="0" hangingPunct="1">
        <a:defRPr sz="1400" kern="1200">
          <a:solidFill>
            <a:schemeClr val="tx1"/>
          </a:solidFill>
          <a:latin typeface="+mn-lt"/>
          <a:ea typeface="+mn-ea"/>
          <a:cs typeface="+mn-cs"/>
        </a:defRPr>
      </a:lvl7pPr>
      <a:lvl8pPr marL="2560320" algn="l" defTabSz="731520" rtl="0" eaLnBrk="1" latinLnBrk="0" hangingPunct="1">
        <a:defRPr sz="1400" kern="1200">
          <a:solidFill>
            <a:schemeClr val="tx1"/>
          </a:solidFill>
          <a:latin typeface="+mn-lt"/>
          <a:ea typeface="+mn-ea"/>
          <a:cs typeface="+mn-cs"/>
        </a:defRPr>
      </a:lvl8pPr>
      <a:lvl9pPr marL="2926080" algn="l" defTabSz="73152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4630400" cy="8229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48409">
            <a:off x="-1497541" y="6378798"/>
            <a:ext cx="5404073" cy="4904197"/>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8171968" y="-4572667"/>
            <a:ext cx="10077502" cy="9145333"/>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TextBox 5"/>
          <p:cNvSpPr txBox="1"/>
          <p:nvPr/>
        </p:nvSpPr>
        <p:spPr>
          <a:xfrm>
            <a:off x="1083197" y="4267611"/>
            <a:ext cx="5746811" cy="1872307"/>
          </a:xfrm>
          <a:prstGeom prst="rect">
            <a:avLst/>
          </a:prstGeom>
        </p:spPr>
        <p:txBody>
          <a:bodyPr wrap="square" lIns="0" tIns="0" rIns="0" bIns="0" rtlCol="0" anchor="t">
            <a:spAutoFit/>
          </a:bodyPr>
          <a:lstStyle/>
          <a:p>
            <a:pPr>
              <a:lnSpc>
                <a:spcPts val="14585"/>
              </a:lnSpc>
            </a:pPr>
            <a:r>
              <a:rPr lang="en-US" sz="4000" dirty="0" smtClean="0">
                <a:solidFill>
                  <a:srgbClr val="B100E8"/>
                </a:solidFill>
                <a:latin typeface="Now Bold"/>
              </a:rPr>
              <a:t>Group 4</a:t>
            </a:r>
            <a:endParaRPr lang="en-US" sz="4000" dirty="0">
              <a:solidFill>
                <a:srgbClr val="B100E8"/>
              </a:solidFill>
              <a:latin typeface="Now Bold"/>
            </a:endParaRPr>
          </a:p>
        </p:txBody>
      </p:sp>
      <p:sp>
        <p:nvSpPr>
          <p:cNvPr id="6" name="Freeform 6"/>
          <p:cNvSpPr/>
          <p:nvPr/>
        </p:nvSpPr>
        <p:spPr>
          <a:xfrm>
            <a:off x="-822960" y="-1148319"/>
            <a:ext cx="3291840" cy="329184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 xmlns:asvg="http://schemas.microsoft.com/office/drawing/2016/SVG/main" r:embed="rId5"/>
                </a:ext>
              </a:extLst>
            </a:blip>
            <a:stretch>
              <a:fillRect/>
            </a:stretch>
          </a:blipFill>
        </p:spPr>
      </p:sp>
      <p:sp>
        <p:nvSpPr>
          <p:cNvPr id="7" name="Freeform 7"/>
          <p:cNvSpPr/>
          <p:nvPr/>
        </p:nvSpPr>
        <p:spPr>
          <a:xfrm rot="-8194833">
            <a:off x="11586384" y="6696700"/>
            <a:ext cx="4016053" cy="4016053"/>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1353276" y="2548470"/>
            <a:ext cx="6837750" cy="1732590"/>
          </a:xfrm>
          <a:prstGeom prst="rect">
            <a:avLst/>
          </a:prstGeom>
        </p:spPr>
        <p:txBody>
          <a:bodyPr lIns="0" tIns="0" rIns="0" bIns="0" rtlCol="0" anchor="t">
            <a:spAutoFit/>
          </a:bodyPr>
          <a:lstStyle/>
          <a:p>
            <a:pPr>
              <a:lnSpc>
                <a:spcPct val="150000"/>
              </a:lnSpc>
            </a:pPr>
            <a:r>
              <a:rPr lang="en-GB" sz="4000" dirty="0">
                <a:solidFill>
                  <a:srgbClr val="048AFF"/>
                </a:solidFill>
                <a:latin typeface="Now Bold"/>
              </a:rPr>
              <a:t>Online Bus Ticket Booking System For </a:t>
            </a:r>
            <a:r>
              <a:rPr lang="en-GB" sz="4000" dirty="0" err="1">
                <a:solidFill>
                  <a:srgbClr val="048AFF"/>
                </a:solidFill>
                <a:latin typeface="Now Bold"/>
              </a:rPr>
              <a:t>Habesha</a:t>
            </a:r>
            <a:r>
              <a:rPr lang="en-GB" sz="4000" dirty="0">
                <a:solidFill>
                  <a:srgbClr val="048AFF"/>
                </a:solidFill>
                <a:latin typeface="Now Bold"/>
              </a:rPr>
              <a:t> Bus</a:t>
            </a:r>
          </a:p>
        </p:txBody>
      </p:sp>
      <p:pic>
        <p:nvPicPr>
          <p:cNvPr id="16" name="Picture 3" descr="C:\Users\user\Downloads\photo_2022-07-02_03-05-10-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465" y="7105535"/>
            <a:ext cx="1519621" cy="112406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1"/>
          <p:cNvSpPr/>
          <p:nvPr/>
        </p:nvSpPr>
        <p:spPr>
          <a:xfrm>
            <a:off x="10599575" y="6811347"/>
            <a:ext cx="3197625" cy="1119673"/>
          </a:xfrm>
          <a:prstGeom prst="rect">
            <a:avLst/>
          </a:prstGeom>
          <a:noFill/>
          <a:ln/>
        </p:spPr>
        <p:txBody>
          <a:bodyPr wrap="square" rtlCol="0" anchor="t"/>
          <a:lstStyle/>
          <a:p>
            <a:pPr>
              <a:lnSpc>
                <a:spcPct val="150000"/>
              </a:lnSpc>
            </a:pPr>
            <a:r>
              <a:rPr lang="en-US" sz="1600" b="1" dirty="0">
                <a:solidFill>
                  <a:srgbClr val="FFFFFF"/>
                </a:solidFill>
                <a:latin typeface="Nunito" pitchFamily="34" charset="0"/>
                <a:ea typeface="Nunito" pitchFamily="34" charset="-122"/>
                <a:cs typeface="Nunito" pitchFamily="34" charset="-120"/>
              </a:rPr>
              <a:t>P</a:t>
            </a:r>
            <a:r>
              <a:rPr lang="en-US" sz="1600" b="1" dirty="0" smtClean="0">
                <a:solidFill>
                  <a:srgbClr val="FFFFFF"/>
                </a:solidFill>
                <a:latin typeface="Nunito" pitchFamily="34" charset="0"/>
                <a:ea typeface="Nunito" pitchFamily="34" charset="-122"/>
                <a:cs typeface="Nunito" pitchFamily="34" charset="-120"/>
              </a:rPr>
              <a:t>roject Proposal </a:t>
            </a:r>
          </a:p>
          <a:p>
            <a:pPr>
              <a:lnSpc>
                <a:spcPct val="150000"/>
              </a:lnSpc>
            </a:pPr>
            <a:r>
              <a:rPr lang="en-US" sz="1600" b="1" dirty="0" smtClean="0">
                <a:solidFill>
                  <a:srgbClr val="FFFFFF"/>
                </a:solidFill>
                <a:latin typeface="Nunito" pitchFamily="34" charset="0"/>
                <a:ea typeface="Nunito" pitchFamily="34" charset="-122"/>
                <a:cs typeface="Nunito" pitchFamily="34" charset="-120"/>
              </a:rPr>
              <a:t>2024 May GC</a:t>
            </a:r>
            <a:endParaRPr lang="en-US" sz="1600" dirty="0"/>
          </a:p>
        </p:txBody>
      </p:sp>
    </p:spTree>
    <p:extLst>
      <p:ext uri="{BB962C8B-B14F-4D97-AF65-F5344CB8AC3E}">
        <p14:creationId xmlns:p14="http://schemas.microsoft.com/office/powerpoint/2010/main" val="28585580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206805" y="278610"/>
            <a:ext cx="7168991" cy="694373"/>
          </a:xfrm>
          <a:prstGeom prst="rect">
            <a:avLst/>
          </a:prstGeom>
          <a:noFill/>
          <a:ln/>
        </p:spPr>
        <p:txBody>
          <a:bodyPr wrap="none" rtlCol="0" anchor="t"/>
          <a:lstStyle/>
          <a:p>
            <a:pPr>
              <a:lnSpc>
                <a:spcPts val="5468"/>
              </a:lnSpc>
            </a:pPr>
            <a:r>
              <a:rPr lang="en-US" sz="4374" b="1" dirty="0">
                <a:solidFill>
                  <a:srgbClr val="FFFFFF"/>
                </a:solidFill>
                <a:latin typeface="Nunito" pitchFamily="34" charset="0"/>
                <a:ea typeface="Nunito" pitchFamily="34" charset="-122"/>
                <a:cs typeface="Nunito" pitchFamily="34" charset="-120"/>
              </a:rPr>
              <a:t>System Development </a:t>
            </a:r>
            <a:r>
              <a:rPr lang="en-US" sz="4374" b="1" dirty="0" smtClean="0">
                <a:solidFill>
                  <a:srgbClr val="FFFFFF"/>
                </a:solidFill>
                <a:latin typeface="Nunito" pitchFamily="34" charset="0"/>
                <a:ea typeface="Nunito" pitchFamily="34" charset="-122"/>
                <a:cs typeface="Nunito" pitchFamily="34" charset="-120"/>
              </a:rPr>
              <a:t>Tools:</a:t>
            </a:r>
          </a:p>
          <a:p>
            <a:pPr algn="ctr">
              <a:lnSpc>
                <a:spcPts val="5468"/>
              </a:lnSpc>
            </a:pPr>
            <a:r>
              <a:rPr lang="en-US" sz="4374" b="1" dirty="0" smtClean="0">
                <a:solidFill>
                  <a:srgbClr val="FFFFFF"/>
                </a:solidFill>
                <a:latin typeface="Nunito" pitchFamily="34" charset="0"/>
                <a:ea typeface="Nunito" pitchFamily="34" charset="-122"/>
                <a:cs typeface="Nunito" pitchFamily="34" charset="-120"/>
              </a:rPr>
              <a:t>The </a:t>
            </a:r>
            <a:r>
              <a:rPr lang="en-US" sz="4374" b="1" dirty="0">
                <a:solidFill>
                  <a:srgbClr val="FFFFFF"/>
                </a:solidFill>
                <a:latin typeface="Nunito" pitchFamily="34" charset="0"/>
                <a:ea typeface="Nunito" pitchFamily="34" charset="-122"/>
                <a:cs typeface="Nunito" pitchFamily="34" charset="-120"/>
              </a:rPr>
              <a:t>MERN Stack Advantage</a:t>
            </a:r>
            <a:endParaRPr lang="en-US" sz="4374" dirty="0"/>
          </a:p>
        </p:txBody>
      </p:sp>
      <p:sp>
        <p:nvSpPr>
          <p:cNvPr id="17" name="Text 10"/>
          <p:cNvSpPr/>
          <p:nvPr/>
        </p:nvSpPr>
        <p:spPr>
          <a:xfrm>
            <a:off x="2348448" y="1875453"/>
            <a:ext cx="9933503" cy="5047861"/>
          </a:xfrm>
          <a:prstGeom prst="rect">
            <a:avLst/>
          </a:prstGeom>
          <a:noFill/>
          <a:ln/>
        </p:spPr>
        <p:txBody>
          <a:bodyPr wrap="square" rtlCol="0" anchor="t"/>
          <a:lstStyle/>
          <a:p>
            <a:pPr>
              <a:lnSpc>
                <a:spcPct val="200000"/>
              </a:lnSpc>
            </a:pPr>
            <a:r>
              <a:rPr lang="en-US" b="1" dirty="0" smtClean="0">
                <a:solidFill>
                  <a:srgbClr val="FFFFFF"/>
                </a:solidFill>
                <a:latin typeface="PT Sans" pitchFamily="34" charset="0"/>
                <a:ea typeface="PT Sans" pitchFamily="34" charset="-122"/>
                <a:cs typeface="PT Sans" pitchFamily="34" charset="-120"/>
              </a:rPr>
              <a:t>Software </a:t>
            </a:r>
            <a:r>
              <a:rPr lang="en-US" b="1" dirty="0">
                <a:solidFill>
                  <a:srgbClr val="FFFFFF"/>
                </a:solidFill>
                <a:latin typeface="PT Sans" pitchFamily="34" charset="0"/>
                <a:ea typeface="PT Sans" pitchFamily="34" charset="-122"/>
                <a:cs typeface="PT Sans" pitchFamily="34" charset="-120"/>
              </a:rPr>
              <a:t>Tools:</a:t>
            </a:r>
            <a:endParaRPr lang="en-US" b="1" dirty="0" smtClean="0">
              <a:solidFill>
                <a:srgbClr val="FFFFFF"/>
              </a:solidFill>
              <a:latin typeface="PT Sans" pitchFamily="34" charset="0"/>
              <a:ea typeface="PT Sans" pitchFamily="34" charset="-122"/>
              <a:cs typeface="PT Sans" pitchFamily="34" charset="-120"/>
            </a:endParaRPr>
          </a:p>
          <a:p>
            <a:pPr marL="285750" indent="-285750">
              <a:lnSpc>
                <a:spcPct val="200000"/>
              </a:lnSpc>
              <a:buFont typeface="Arial" pitchFamily="34" charset="0"/>
              <a:buChar char="•"/>
            </a:pPr>
            <a:r>
              <a:rPr lang="en-GB" sz="1600" b="1" i="1" dirty="0" smtClean="0">
                <a:solidFill>
                  <a:srgbClr val="FFFFFF"/>
                </a:solidFill>
                <a:latin typeface="PT Sans" pitchFamily="34" charset="0"/>
                <a:ea typeface="PT Sans" pitchFamily="34" charset="-122"/>
                <a:cs typeface="PT Sans" pitchFamily="34" charset="-120"/>
              </a:rPr>
              <a:t>Programming </a:t>
            </a:r>
            <a:r>
              <a:rPr lang="en-GB" sz="1600" b="1" i="1" dirty="0">
                <a:solidFill>
                  <a:srgbClr val="FFFFFF"/>
                </a:solidFill>
                <a:latin typeface="PT Sans" pitchFamily="34" charset="0"/>
                <a:ea typeface="PT Sans" pitchFamily="34" charset="-122"/>
                <a:cs typeface="PT Sans" pitchFamily="34" charset="-120"/>
              </a:rPr>
              <a:t>Languages: </a:t>
            </a:r>
            <a:r>
              <a:rPr lang="en-GB" sz="1600" dirty="0">
                <a:solidFill>
                  <a:srgbClr val="FFFFFF"/>
                </a:solidFill>
                <a:latin typeface="PT Sans" pitchFamily="34" charset="0"/>
                <a:ea typeface="PT Sans" pitchFamily="34" charset="-122"/>
                <a:cs typeface="PT Sans" pitchFamily="34" charset="-120"/>
              </a:rPr>
              <a:t>JavaScript for front-end and back-end development, leveraging Node.js and React. </a:t>
            </a:r>
            <a:endParaRPr lang="en-GB" sz="1600" dirty="0" smtClean="0">
              <a:solidFill>
                <a:srgbClr val="FFFFFF"/>
              </a:solidFill>
              <a:latin typeface="PT Sans" pitchFamily="34" charset="0"/>
              <a:ea typeface="PT Sans" pitchFamily="34" charset="-122"/>
              <a:cs typeface="PT Sans" pitchFamily="34" charset="-120"/>
            </a:endParaRPr>
          </a:p>
          <a:p>
            <a:pPr marL="285750" indent="-285750">
              <a:lnSpc>
                <a:spcPct val="200000"/>
              </a:lnSpc>
              <a:buFont typeface="Arial" pitchFamily="34" charset="0"/>
              <a:buChar char="•"/>
            </a:pPr>
            <a:r>
              <a:rPr lang="en-GB" sz="1600" b="1" i="1" dirty="0" smtClean="0">
                <a:solidFill>
                  <a:srgbClr val="FFFFFF"/>
                </a:solidFill>
                <a:latin typeface="PT Sans" pitchFamily="34" charset="0"/>
                <a:ea typeface="PT Sans" pitchFamily="34" charset="-122"/>
                <a:cs typeface="PT Sans" pitchFamily="34" charset="-120"/>
              </a:rPr>
              <a:t>Frameworks </a:t>
            </a:r>
            <a:r>
              <a:rPr lang="en-GB" sz="1600" b="1" i="1" dirty="0">
                <a:solidFill>
                  <a:srgbClr val="FFFFFF"/>
                </a:solidFill>
                <a:latin typeface="PT Sans" pitchFamily="34" charset="0"/>
                <a:ea typeface="PT Sans" pitchFamily="34" charset="-122"/>
                <a:cs typeface="PT Sans" pitchFamily="34" charset="-120"/>
              </a:rPr>
              <a:t>and Libraries: </a:t>
            </a:r>
            <a:r>
              <a:rPr lang="en-GB" sz="1600" dirty="0">
                <a:solidFill>
                  <a:srgbClr val="FFFFFF"/>
                </a:solidFill>
                <a:latin typeface="PT Sans" pitchFamily="34" charset="0"/>
                <a:ea typeface="PT Sans" pitchFamily="34" charset="-122"/>
                <a:cs typeface="PT Sans" pitchFamily="34" charset="-120"/>
              </a:rPr>
              <a:t>Tailwind CSS for styling and responsive design.</a:t>
            </a:r>
          </a:p>
          <a:p>
            <a:pPr marL="285750" indent="-285750">
              <a:lnSpc>
                <a:spcPct val="200000"/>
              </a:lnSpc>
              <a:buFont typeface="Arial" pitchFamily="34" charset="0"/>
              <a:buChar char="•"/>
            </a:pPr>
            <a:r>
              <a:rPr lang="en-GB" sz="1600" b="1" i="1" dirty="0" smtClean="0">
                <a:solidFill>
                  <a:srgbClr val="FFFFFF"/>
                </a:solidFill>
                <a:latin typeface="PT Sans" pitchFamily="34" charset="0"/>
                <a:ea typeface="PT Sans" pitchFamily="34" charset="-122"/>
                <a:cs typeface="PT Sans" pitchFamily="34" charset="-120"/>
              </a:rPr>
              <a:t>Database </a:t>
            </a:r>
            <a:r>
              <a:rPr lang="en-GB" sz="1600" b="1" i="1" dirty="0">
                <a:solidFill>
                  <a:srgbClr val="FFFFFF"/>
                </a:solidFill>
                <a:latin typeface="PT Sans" pitchFamily="34" charset="0"/>
                <a:ea typeface="PT Sans" pitchFamily="34" charset="-122"/>
                <a:cs typeface="PT Sans" pitchFamily="34" charset="-120"/>
              </a:rPr>
              <a:t>Management System: </a:t>
            </a:r>
            <a:r>
              <a:rPr lang="en-GB" sz="1600" dirty="0">
                <a:solidFill>
                  <a:srgbClr val="FFFFFF"/>
                </a:solidFill>
                <a:latin typeface="PT Sans" pitchFamily="34" charset="0"/>
                <a:ea typeface="PT Sans" pitchFamily="34" charset="-122"/>
                <a:cs typeface="PT Sans" pitchFamily="34" charset="-120"/>
              </a:rPr>
              <a:t>Mongo DB for flexible and scalable data storage and management.</a:t>
            </a:r>
          </a:p>
          <a:p>
            <a:pPr marL="285750" indent="-285750">
              <a:lnSpc>
                <a:spcPct val="200000"/>
              </a:lnSpc>
              <a:buFont typeface="Arial" pitchFamily="34" charset="0"/>
              <a:buChar char="•"/>
            </a:pPr>
            <a:r>
              <a:rPr lang="en-GB" sz="1600" b="1" i="1" dirty="0" smtClean="0">
                <a:solidFill>
                  <a:srgbClr val="FFFFFF"/>
                </a:solidFill>
                <a:latin typeface="PT Sans" pitchFamily="34" charset="0"/>
                <a:ea typeface="PT Sans" pitchFamily="34" charset="-122"/>
                <a:cs typeface="PT Sans" pitchFamily="34" charset="-120"/>
              </a:rPr>
              <a:t>Version </a:t>
            </a:r>
            <a:r>
              <a:rPr lang="en-GB" sz="1600" b="1" i="1" dirty="0">
                <a:solidFill>
                  <a:srgbClr val="FFFFFF"/>
                </a:solidFill>
                <a:latin typeface="PT Sans" pitchFamily="34" charset="0"/>
                <a:ea typeface="PT Sans" pitchFamily="34" charset="-122"/>
                <a:cs typeface="PT Sans" pitchFamily="34" charset="-120"/>
              </a:rPr>
              <a:t>Control System: </a:t>
            </a:r>
            <a:r>
              <a:rPr lang="en-GB" sz="1600" dirty="0">
                <a:solidFill>
                  <a:srgbClr val="FFFFFF"/>
                </a:solidFill>
                <a:latin typeface="PT Sans" pitchFamily="34" charset="0"/>
                <a:ea typeface="PT Sans" pitchFamily="34" charset="-122"/>
                <a:cs typeface="PT Sans" pitchFamily="34" charset="-120"/>
              </a:rPr>
              <a:t>Git for collaborative development and code tracking.</a:t>
            </a:r>
          </a:p>
          <a:p>
            <a:pPr marL="285750" indent="-285750">
              <a:lnSpc>
                <a:spcPct val="200000"/>
              </a:lnSpc>
              <a:buFont typeface="Arial" pitchFamily="34" charset="0"/>
              <a:buChar char="•"/>
            </a:pPr>
            <a:r>
              <a:rPr lang="en-GB" sz="1600" b="1" i="1" dirty="0" smtClean="0">
                <a:solidFill>
                  <a:srgbClr val="FFFFFF"/>
                </a:solidFill>
                <a:latin typeface="PT Sans" pitchFamily="34" charset="0"/>
                <a:ea typeface="PT Sans" pitchFamily="34" charset="-122"/>
                <a:cs typeface="PT Sans" pitchFamily="34" charset="-120"/>
              </a:rPr>
              <a:t>Integrated </a:t>
            </a:r>
            <a:r>
              <a:rPr lang="en-GB" sz="1600" b="1" i="1" dirty="0">
                <a:solidFill>
                  <a:srgbClr val="FFFFFF"/>
                </a:solidFill>
                <a:latin typeface="PT Sans" pitchFamily="34" charset="0"/>
                <a:ea typeface="PT Sans" pitchFamily="34" charset="-122"/>
                <a:cs typeface="PT Sans" pitchFamily="34" charset="-120"/>
              </a:rPr>
              <a:t>Development Environment (IDE): </a:t>
            </a:r>
            <a:r>
              <a:rPr lang="en-GB" sz="1600" dirty="0">
                <a:solidFill>
                  <a:srgbClr val="FFFFFF"/>
                </a:solidFill>
                <a:latin typeface="PT Sans" pitchFamily="34" charset="0"/>
                <a:ea typeface="PT Sans" pitchFamily="34" charset="-122"/>
                <a:cs typeface="PT Sans" pitchFamily="34" charset="-120"/>
              </a:rPr>
              <a:t>Visual Studio Code, optimized for MERN stack development.</a:t>
            </a:r>
          </a:p>
          <a:p>
            <a:pPr marL="285750" indent="-285750">
              <a:lnSpc>
                <a:spcPct val="200000"/>
              </a:lnSpc>
              <a:buFont typeface="Arial" pitchFamily="34" charset="0"/>
              <a:buChar char="•"/>
            </a:pPr>
            <a:r>
              <a:rPr lang="en-GB" sz="1600" b="1" i="1" dirty="0" smtClean="0">
                <a:solidFill>
                  <a:srgbClr val="FFFFFF"/>
                </a:solidFill>
                <a:latin typeface="PT Sans" pitchFamily="34" charset="0"/>
                <a:ea typeface="PT Sans" pitchFamily="34" charset="-122"/>
                <a:cs typeface="PT Sans" pitchFamily="34" charset="-120"/>
              </a:rPr>
              <a:t>Testing </a:t>
            </a:r>
            <a:r>
              <a:rPr lang="en-GB" sz="1600" b="1" i="1" dirty="0">
                <a:solidFill>
                  <a:srgbClr val="FFFFFF"/>
                </a:solidFill>
                <a:latin typeface="PT Sans" pitchFamily="34" charset="0"/>
                <a:ea typeface="PT Sans" pitchFamily="34" charset="-122"/>
                <a:cs typeface="PT Sans" pitchFamily="34" charset="-120"/>
              </a:rPr>
              <a:t>Tools: </a:t>
            </a:r>
            <a:r>
              <a:rPr lang="en-GB" sz="1600" dirty="0">
                <a:solidFill>
                  <a:srgbClr val="FFFFFF"/>
                </a:solidFill>
                <a:latin typeface="PT Sans" pitchFamily="34" charset="0"/>
                <a:ea typeface="PT Sans" pitchFamily="34" charset="-122"/>
                <a:cs typeface="PT Sans" pitchFamily="34" charset="-120"/>
              </a:rPr>
              <a:t>Jest and Enzyme for comprehensive testing of React components.</a:t>
            </a:r>
            <a:endParaRPr 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07910" y="0"/>
            <a:ext cx="14630400" cy="8229600"/>
          </a:xfrm>
          <a:prstGeom prst="rect">
            <a:avLst/>
          </a:prstGeom>
          <a:solidFill>
            <a:srgbClr val="00002E">
              <a:alpha val="75000"/>
            </a:srgbClr>
          </a:solidFill>
          <a:ln/>
        </p:spPr>
      </p:sp>
      <p:sp>
        <p:nvSpPr>
          <p:cNvPr id="4" name="Text 1"/>
          <p:cNvSpPr/>
          <p:nvPr/>
        </p:nvSpPr>
        <p:spPr>
          <a:xfrm>
            <a:off x="2348389" y="625674"/>
            <a:ext cx="9933503" cy="969862"/>
          </a:xfrm>
          <a:prstGeom prst="rect">
            <a:avLst/>
          </a:prstGeom>
          <a:noFill/>
          <a:ln/>
        </p:spPr>
        <p:txBody>
          <a:bodyPr wrap="square" rtlCol="0" anchor="t"/>
          <a:lstStyle/>
          <a:p>
            <a:pPr algn="ctr">
              <a:lnSpc>
                <a:spcPts val="5468"/>
              </a:lnSpc>
            </a:pPr>
            <a:r>
              <a:rPr lang="en-US" sz="4374" b="1" dirty="0">
                <a:solidFill>
                  <a:srgbClr val="FFFFFF"/>
                </a:solidFill>
                <a:latin typeface="Nunito" pitchFamily="34" charset="0"/>
                <a:ea typeface="Nunito" pitchFamily="34" charset="-122"/>
                <a:cs typeface="Nunito" pitchFamily="34" charset="-120"/>
              </a:rPr>
              <a:t>Functional </a:t>
            </a:r>
            <a:r>
              <a:rPr lang="en-US" sz="4374" b="1" dirty="0" smtClean="0">
                <a:solidFill>
                  <a:srgbClr val="FFFFFF"/>
                </a:solidFill>
                <a:latin typeface="Nunito" pitchFamily="34" charset="0"/>
                <a:ea typeface="Nunito" pitchFamily="34" charset="-122"/>
                <a:cs typeface="Nunito" pitchFamily="34" charset="-120"/>
              </a:rPr>
              <a:t>Requirements</a:t>
            </a:r>
            <a:endParaRPr lang="en-US" sz="4374" dirty="0">
              <a:solidFill>
                <a:prstClr val="black"/>
              </a:solidFill>
            </a:endParaRPr>
          </a:p>
        </p:txBody>
      </p:sp>
      <p:sp>
        <p:nvSpPr>
          <p:cNvPr id="5" name="Text 2"/>
          <p:cNvSpPr/>
          <p:nvPr/>
        </p:nvSpPr>
        <p:spPr>
          <a:xfrm>
            <a:off x="959644" y="2573772"/>
            <a:ext cx="2777490" cy="34718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Admin Capabilities</a:t>
            </a:r>
            <a:endParaRPr lang="en-US" sz="2187" dirty="0">
              <a:solidFill>
                <a:prstClr val="black"/>
              </a:solidFill>
            </a:endParaRPr>
          </a:p>
        </p:txBody>
      </p:sp>
      <p:sp>
        <p:nvSpPr>
          <p:cNvPr id="6" name="Text 3"/>
          <p:cNvSpPr/>
          <p:nvPr/>
        </p:nvSpPr>
        <p:spPr>
          <a:xfrm>
            <a:off x="858416" y="3139202"/>
            <a:ext cx="4267463" cy="3909417"/>
          </a:xfrm>
          <a:prstGeom prst="rect">
            <a:avLst/>
          </a:prstGeom>
          <a:noFill/>
          <a:ln/>
        </p:spPr>
        <p:txBody>
          <a:bodyPr wrap="square" rtlCol="0" anchor="t"/>
          <a:lstStyle/>
          <a:p>
            <a:pPr>
              <a:lnSpc>
                <a:spcPts val="2799"/>
              </a:lnSpc>
            </a:pPr>
            <a:r>
              <a:rPr lang="en-GB" sz="1600" dirty="0" smtClean="0">
                <a:solidFill>
                  <a:srgbClr val="FFFFFF"/>
                </a:solidFill>
                <a:latin typeface="PT Sans" pitchFamily="34" charset="0"/>
                <a:ea typeface="PT Sans" pitchFamily="34" charset="-122"/>
                <a:cs typeface="PT Sans" pitchFamily="34" charset="-120"/>
              </a:rPr>
              <a:t>•User </a:t>
            </a:r>
            <a:r>
              <a:rPr lang="en-GB" sz="1600" dirty="0">
                <a:solidFill>
                  <a:srgbClr val="FFFFFF"/>
                </a:solidFill>
                <a:latin typeface="PT Sans" pitchFamily="34" charset="0"/>
                <a:ea typeface="PT Sans" pitchFamily="34" charset="-122"/>
                <a:cs typeface="PT Sans" pitchFamily="34" charset="-120"/>
              </a:rPr>
              <a:t>and Operator Management: Manage accounts and permissions.</a:t>
            </a:r>
          </a:p>
          <a:p>
            <a:pPr>
              <a:lnSpc>
                <a:spcPts val="2799"/>
              </a:lnSpc>
            </a:pPr>
            <a:r>
              <a:rPr lang="en-GB" sz="1600" dirty="0" smtClean="0">
                <a:solidFill>
                  <a:srgbClr val="FFFFFF"/>
                </a:solidFill>
                <a:latin typeface="PT Sans" pitchFamily="34" charset="0"/>
                <a:ea typeface="PT Sans" pitchFamily="34" charset="-122"/>
                <a:cs typeface="PT Sans" pitchFamily="34" charset="-120"/>
              </a:rPr>
              <a:t>•Route </a:t>
            </a:r>
            <a:r>
              <a:rPr lang="en-GB" sz="1600" dirty="0">
                <a:solidFill>
                  <a:srgbClr val="FFFFFF"/>
                </a:solidFill>
                <a:latin typeface="PT Sans" pitchFamily="34" charset="0"/>
                <a:ea typeface="PT Sans" pitchFamily="34" charset="-122"/>
                <a:cs typeface="PT Sans" pitchFamily="34" charset="-120"/>
              </a:rPr>
              <a:t>and Price Approval: Review and approve routes and prices.</a:t>
            </a:r>
          </a:p>
          <a:p>
            <a:pPr>
              <a:lnSpc>
                <a:spcPts val="2799"/>
              </a:lnSpc>
            </a:pPr>
            <a:r>
              <a:rPr lang="en-GB" sz="1600" dirty="0" smtClean="0">
                <a:solidFill>
                  <a:srgbClr val="FFFFFF"/>
                </a:solidFill>
                <a:latin typeface="PT Sans" pitchFamily="34" charset="0"/>
                <a:ea typeface="PT Sans" pitchFamily="34" charset="-122"/>
                <a:cs typeface="PT Sans" pitchFamily="34" charset="-120"/>
              </a:rPr>
              <a:t>•Monitoring </a:t>
            </a:r>
            <a:r>
              <a:rPr lang="en-GB" sz="1600" dirty="0">
                <a:solidFill>
                  <a:srgbClr val="FFFFFF"/>
                </a:solidFill>
                <a:latin typeface="PT Sans" pitchFamily="34" charset="0"/>
                <a:ea typeface="PT Sans" pitchFamily="34" charset="-122"/>
                <a:cs typeface="PT Sans" pitchFamily="34" charset="-120"/>
              </a:rPr>
              <a:t>and Reporting: Track system performance and generate reports.</a:t>
            </a:r>
          </a:p>
          <a:p>
            <a:pPr>
              <a:lnSpc>
                <a:spcPts val="2799"/>
              </a:lnSpc>
            </a:pPr>
            <a:r>
              <a:rPr lang="en-GB" sz="1600" dirty="0" smtClean="0">
                <a:solidFill>
                  <a:srgbClr val="FFFFFF"/>
                </a:solidFill>
                <a:latin typeface="PT Sans" pitchFamily="34" charset="0"/>
                <a:ea typeface="PT Sans" pitchFamily="34" charset="-122"/>
                <a:cs typeface="PT Sans" pitchFamily="34" charset="-120"/>
              </a:rPr>
              <a:t>•System </a:t>
            </a:r>
            <a:r>
              <a:rPr lang="en-GB" sz="1600" dirty="0">
                <a:solidFill>
                  <a:srgbClr val="FFFFFF"/>
                </a:solidFill>
                <a:latin typeface="PT Sans" pitchFamily="34" charset="0"/>
                <a:ea typeface="PT Sans" pitchFamily="34" charset="-122"/>
                <a:cs typeface="PT Sans" pitchFamily="34" charset="-120"/>
              </a:rPr>
              <a:t>Maintenance: Maintain and update the system</a:t>
            </a:r>
            <a:r>
              <a:rPr lang="en-GB" sz="1600" dirty="0" smtClean="0">
                <a:solidFill>
                  <a:srgbClr val="FFFFFF"/>
                </a:solidFill>
                <a:latin typeface="PT Sans" pitchFamily="34" charset="0"/>
                <a:ea typeface="PT Sans" pitchFamily="34" charset="-122"/>
                <a:cs typeface="PT Sans" pitchFamily="34" charset="-120"/>
              </a:rPr>
              <a:t>.</a:t>
            </a:r>
            <a:endParaRPr lang="en-GB" sz="1600" dirty="0">
              <a:solidFill>
                <a:srgbClr val="FFFFFF"/>
              </a:solidFill>
              <a:latin typeface="PT Sans" pitchFamily="34" charset="0"/>
              <a:ea typeface="PT Sans" pitchFamily="34" charset="-122"/>
              <a:cs typeface="PT Sans" pitchFamily="34" charset="-120"/>
            </a:endParaRPr>
          </a:p>
        </p:txBody>
      </p:sp>
      <p:sp>
        <p:nvSpPr>
          <p:cNvPr id="7" name="Text 4"/>
          <p:cNvSpPr/>
          <p:nvPr/>
        </p:nvSpPr>
        <p:spPr>
          <a:xfrm>
            <a:off x="5362206" y="2587029"/>
            <a:ext cx="2777490" cy="34718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Operator Essentials</a:t>
            </a:r>
            <a:endParaRPr lang="en-US" sz="2187" dirty="0">
              <a:solidFill>
                <a:prstClr val="black"/>
              </a:solidFill>
            </a:endParaRPr>
          </a:p>
        </p:txBody>
      </p:sp>
      <p:sp>
        <p:nvSpPr>
          <p:cNvPr id="8" name="Text 5"/>
          <p:cNvSpPr/>
          <p:nvPr/>
        </p:nvSpPr>
        <p:spPr>
          <a:xfrm>
            <a:off x="5206481" y="3139202"/>
            <a:ext cx="3956179" cy="4745165"/>
          </a:xfrm>
          <a:prstGeom prst="rect">
            <a:avLst/>
          </a:prstGeom>
          <a:noFill/>
          <a:ln/>
        </p:spPr>
        <p:txBody>
          <a:bodyPr wrap="square" rtlCol="0" anchor="t"/>
          <a:lstStyle/>
          <a:p>
            <a:pPr>
              <a:lnSpc>
                <a:spcPts val="2799"/>
              </a:lnSpc>
            </a:pPr>
            <a:r>
              <a:rPr lang="en-GB" sz="1600" dirty="0" smtClean="0">
                <a:solidFill>
                  <a:srgbClr val="FFFFFF"/>
                </a:solidFill>
                <a:latin typeface="PT Sans" pitchFamily="34" charset="0"/>
                <a:ea typeface="PT Sans" pitchFamily="34" charset="-122"/>
                <a:cs typeface="PT Sans" pitchFamily="34" charset="-120"/>
              </a:rPr>
              <a:t>•Bus </a:t>
            </a:r>
            <a:r>
              <a:rPr lang="en-GB" sz="1600" dirty="0">
                <a:solidFill>
                  <a:srgbClr val="FFFFFF"/>
                </a:solidFill>
                <a:latin typeface="PT Sans" pitchFamily="34" charset="0"/>
                <a:ea typeface="PT Sans" pitchFamily="34" charset="-122"/>
                <a:cs typeface="PT Sans" pitchFamily="34" charset="-120"/>
              </a:rPr>
              <a:t>Management: Maintain buses, add or remove from service.</a:t>
            </a:r>
          </a:p>
          <a:p>
            <a:pPr>
              <a:lnSpc>
                <a:spcPts val="2799"/>
              </a:lnSpc>
            </a:pPr>
            <a:r>
              <a:rPr lang="en-GB" sz="1600" dirty="0" smtClean="0">
                <a:solidFill>
                  <a:srgbClr val="FFFFFF"/>
                </a:solidFill>
                <a:latin typeface="PT Sans" pitchFamily="34" charset="0"/>
                <a:ea typeface="PT Sans" pitchFamily="34" charset="-122"/>
                <a:cs typeface="PT Sans" pitchFamily="34" charset="-120"/>
              </a:rPr>
              <a:t>•Route </a:t>
            </a:r>
            <a:r>
              <a:rPr lang="en-GB" sz="1600" dirty="0">
                <a:solidFill>
                  <a:srgbClr val="FFFFFF"/>
                </a:solidFill>
                <a:latin typeface="PT Sans" pitchFamily="34" charset="0"/>
                <a:ea typeface="PT Sans" pitchFamily="34" charset="-122"/>
                <a:cs typeface="PT Sans" pitchFamily="34" charset="-120"/>
              </a:rPr>
              <a:t>Management: Create, update, and adjust bus routes.</a:t>
            </a:r>
          </a:p>
          <a:p>
            <a:pPr>
              <a:lnSpc>
                <a:spcPts val="2799"/>
              </a:lnSpc>
            </a:pPr>
            <a:r>
              <a:rPr lang="en-GB" sz="1600" dirty="0" smtClean="0">
                <a:solidFill>
                  <a:srgbClr val="FFFFFF"/>
                </a:solidFill>
                <a:latin typeface="PT Sans" pitchFamily="34" charset="0"/>
                <a:ea typeface="PT Sans" pitchFamily="34" charset="-122"/>
                <a:cs typeface="PT Sans" pitchFamily="34" charset="-120"/>
              </a:rPr>
              <a:t>•Price </a:t>
            </a:r>
            <a:r>
              <a:rPr lang="en-GB" sz="1600" dirty="0">
                <a:solidFill>
                  <a:srgbClr val="FFFFFF"/>
                </a:solidFill>
                <a:latin typeface="PT Sans" pitchFamily="34" charset="0"/>
                <a:ea typeface="PT Sans" pitchFamily="34" charset="-122"/>
                <a:cs typeface="PT Sans" pitchFamily="34" charset="-120"/>
              </a:rPr>
              <a:t>Management: Set and adjust ticket prices.</a:t>
            </a:r>
          </a:p>
          <a:p>
            <a:pPr>
              <a:lnSpc>
                <a:spcPts val="2799"/>
              </a:lnSpc>
            </a:pPr>
            <a:r>
              <a:rPr lang="en-GB" sz="1600" dirty="0" smtClean="0">
                <a:solidFill>
                  <a:srgbClr val="FFFFFF"/>
                </a:solidFill>
                <a:latin typeface="PT Sans" pitchFamily="34" charset="0"/>
                <a:ea typeface="PT Sans" pitchFamily="34" charset="-122"/>
                <a:cs typeface="PT Sans" pitchFamily="34" charset="-120"/>
              </a:rPr>
              <a:t>•Schedule </a:t>
            </a:r>
            <a:r>
              <a:rPr lang="en-GB" sz="1600" dirty="0">
                <a:solidFill>
                  <a:srgbClr val="FFFFFF"/>
                </a:solidFill>
                <a:latin typeface="PT Sans" pitchFamily="34" charset="0"/>
                <a:ea typeface="PT Sans" pitchFamily="34" charset="-122"/>
                <a:cs typeface="PT Sans" pitchFamily="34" charset="-120"/>
              </a:rPr>
              <a:t>Management: Create and modify bus schedules.</a:t>
            </a:r>
          </a:p>
          <a:p>
            <a:pPr>
              <a:lnSpc>
                <a:spcPts val="2799"/>
              </a:lnSpc>
            </a:pPr>
            <a:r>
              <a:rPr lang="en-GB" sz="1600" dirty="0" smtClean="0">
                <a:solidFill>
                  <a:srgbClr val="FFFFFF"/>
                </a:solidFill>
                <a:latin typeface="PT Sans" pitchFamily="34" charset="0"/>
                <a:ea typeface="PT Sans" pitchFamily="34" charset="-122"/>
                <a:cs typeface="PT Sans" pitchFamily="34" charset="-120"/>
              </a:rPr>
              <a:t>•Booking </a:t>
            </a:r>
            <a:r>
              <a:rPr lang="en-GB" sz="1600" dirty="0">
                <a:solidFill>
                  <a:srgbClr val="FFFFFF"/>
                </a:solidFill>
                <a:latin typeface="PT Sans" pitchFamily="34" charset="0"/>
                <a:ea typeface="PT Sans" pitchFamily="34" charset="-122"/>
                <a:cs typeface="PT Sans" pitchFamily="34" charset="-120"/>
              </a:rPr>
              <a:t>Management: Facilitate ticket bookings and inventory.</a:t>
            </a:r>
          </a:p>
          <a:p>
            <a:pPr>
              <a:lnSpc>
                <a:spcPts val="2799"/>
              </a:lnSpc>
            </a:pPr>
            <a:r>
              <a:rPr lang="en-GB" sz="1600" dirty="0" smtClean="0">
                <a:solidFill>
                  <a:srgbClr val="FFFFFF"/>
                </a:solidFill>
                <a:latin typeface="PT Sans" pitchFamily="34" charset="0"/>
                <a:ea typeface="PT Sans" pitchFamily="34" charset="-122"/>
                <a:cs typeface="PT Sans" pitchFamily="34" charset="-120"/>
              </a:rPr>
              <a:t>•Customer </a:t>
            </a:r>
            <a:r>
              <a:rPr lang="en-GB" sz="1600" dirty="0">
                <a:solidFill>
                  <a:srgbClr val="FFFFFF"/>
                </a:solidFill>
                <a:latin typeface="PT Sans" pitchFamily="34" charset="0"/>
                <a:ea typeface="PT Sans" pitchFamily="34" charset="-122"/>
                <a:cs typeface="PT Sans" pitchFamily="34" charset="-120"/>
              </a:rPr>
              <a:t>Service: Ensure passenger satisfaction and address inquiries</a:t>
            </a:r>
            <a:r>
              <a:rPr lang="en-GB" sz="1600" dirty="0" smtClean="0">
                <a:solidFill>
                  <a:srgbClr val="FFFFFF"/>
                </a:solidFill>
                <a:latin typeface="PT Sans" pitchFamily="34" charset="0"/>
                <a:ea typeface="PT Sans" pitchFamily="34" charset="-122"/>
                <a:cs typeface="PT Sans" pitchFamily="34" charset="-120"/>
              </a:rPr>
              <a:t>.</a:t>
            </a:r>
            <a:endParaRPr lang="en-GB" sz="1600" dirty="0">
              <a:solidFill>
                <a:srgbClr val="FFFFFF"/>
              </a:solidFill>
              <a:latin typeface="PT Sans" pitchFamily="34" charset="0"/>
              <a:ea typeface="PT Sans" pitchFamily="34" charset="-122"/>
              <a:cs typeface="PT Sans" pitchFamily="34" charset="-120"/>
            </a:endParaRPr>
          </a:p>
        </p:txBody>
      </p:sp>
      <p:sp>
        <p:nvSpPr>
          <p:cNvPr id="9" name="Text 6"/>
          <p:cNvSpPr/>
          <p:nvPr/>
        </p:nvSpPr>
        <p:spPr>
          <a:xfrm>
            <a:off x="9346406" y="2569845"/>
            <a:ext cx="2777490" cy="34718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User-Centric Design</a:t>
            </a:r>
            <a:endParaRPr lang="en-US" sz="2187" dirty="0">
              <a:solidFill>
                <a:prstClr val="black"/>
              </a:solidFill>
            </a:endParaRPr>
          </a:p>
        </p:txBody>
      </p:sp>
      <p:sp>
        <p:nvSpPr>
          <p:cNvPr id="10" name="Text 7"/>
          <p:cNvSpPr/>
          <p:nvPr/>
        </p:nvSpPr>
        <p:spPr>
          <a:xfrm>
            <a:off x="9346405" y="3139202"/>
            <a:ext cx="4322941" cy="4745165"/>
          </a:xfrm>
          <a:prstGeom prst="rect">
            <a:avLst/>
          </a:prstGeom>
          <a:noFill/>
          <a:ln/>
        </p:spPr>
        <p:txBody>
          <a:bodyPr wrap="square" rtlCol="0" anchor="t"/>
          <a:lstStyle/>
          <a:p>
            <a:pPr>
              <a:lnSpc>
                <a:spcPts val="2799"/>
              </a:lnSpc>
            </a:pPr>
            <a:r>
              <a:rPr lang="en-GB" sz="1600" dirty="0" smtClean="0">
                <a:solidFill>
                  <a:srgbClr val="FFFFFF"/>
                </a:solidFill>
                <a:latin typeface="PT Sans" pitchFamily="34" charset="0"/>
                <a:ea typeface="PT Sans" pitchFamily="34" charset="-122"/>
                <a:cs typeface="PT Sans" pitchFamily="34" charset="-120"/>
              </a:rPr>
              <a:t>•Searching</a:t>
            </a:r>
            <a:r>
              <a:rPr lang="en-GB" sz="1600" dirty="0">
                <a:solidFill>
                  <a:srgbClr val="FFFFFF"/>
                </a:solidFill>
                <a:latin typeface="PT Sans" pitchFamily="34" charset="0"/>
                <a:ea typeface="PT Sans" pitchFamily="34" charset="-122"/>
                <a:cs typeface="PT Sans" pitchFamily="34" charset="-120"/>
              </a:rPr>
              <a:t>: Easily search for available buses, routes, and schedules.</a:t>
            </a:r>
          </a:p>
          <a:p>
            <a:pPr>
              <a:lnSpc>
                <a:spcPts val="2799"/>
              </a:lnSpc>
            </a:pPr>
            <a:r>
              <a:rPr lang="en-GB" sz="1600" dirty="0" smtClean="0">
                <a:solidFill>
                  <a:srgbClr val="FFFFFF"/>
                </a:solidFill>
                <a:latin typeface="PT Sans" pitchFamily="34" charset="0"/>
                <a:ea typeface="PT Sans" pitchFamily="34" charset="-122"/>
                <a:cs typeface="PT Sans" pitchFamily="34" charset="-120"/>
              </a:rPr>
              <a:t>•Booking</a:t>
            </a:r>
            <a:r>
              <a:rPr lang="en-GB" sz="1600" dirty="0">
                <a:solidFill>
                  <a:srgbClr val="FFFFFF"/>
                </a:solidFill>
                <a:latin typeface="PT Sans" pitchFamily="34" charset="0"/>
                <a:ea typeface="PT Sans" pitchFamily="34" charset="-122"/>
                <a:cs typeface="PT Sans" pitchFamily="34" charset="-120"/>
              </a:rPr>
              <a:t>: Seamlessly book tickets for desired routes, with options to choose seats and view pricing.</a:t>
            </a:r>
          </a:p>
          <a:p>
            <a:pPr>
              <a:lnSpc>
                <a:spcPts val="2799"/>
              </a:lnSpc>
            </a:pPr>
            <a:r>
              <a:rPr lang="en-GB" sz="1600" dirty="0" smtClean="0">
                <a:solidFill>
                  <a:srgbClr val="FFFFFF"/>
                </a:solidFill>
                <a:latin typeface="PT Sans" pitchFamily="34" charset="0"/>
                <a:ea typeface="PT Sans" pitchFamily="34" charset="-122"/>
                <a:cs typeface="PT Sans" pitchFamily="34" charset="-120"/>
              </a:rPr>
              <a:t>•Payment</a:t>
            </a:r>
            <a:r>
              <a:rPr lang="en-GB" sz="1600" dirty="0">
                <a:solidFill>
                  <a:srgbClr val="FFFFFF"/>
                </a:solidFill>
                <a:latin typeface="PT Sans" pitchFamily="34" charset="0"/>
                <a:ea typeface="PT Sans" pitchFamily="34" charset="-122"/>
                <a:cs typeface="PT Sans" pitchFamily="34" charset="-120"/>
              </a:rPr>
              <a:t>: Securely complete transactions using various payment methods supported by the system.</a:t>
            </a:r>
          </a:p>
          <a:p>
            <a:pPr>
              <a:lnSpc>
                <a:spcPts val="2799"/>
              </a:lnSpc>
            </a:pPr>
            <a:r>
              <a:rPr lang="en-GB" sz="1600" dirty="0" smtClean="0">
                <a:solidFill>
                  <a:srgbClr val="FFFFFF"/>
                </a:solidFill>
                <a:latin typeface="PT Sans" pitchFamily="34" charset="0"/>
                <a:ea typeface="PT Sans" pitchFamily="34" charset="-122"/>
                <a:cs typeface="PT Sans" pitchFamily="34" charset="-120"/>
              </a:rPr>
              <a:t>•Seat </a:t>
            </a:r>
            <a:r>
              <a:rPr lang="en-GB" sz="1600" dirty="0">
                <a:solidFill>
                  <a:srgbClr val="FFFFFF"/>
                </a:solidFill>
                <a:latin typeface="PT Sans" pitchFamily="34" charset="0"/>
                <a:ea typeface="PT Sans" pitchFamily="34" charset="-122"/>
                <a:cs typeface="PT Sans" pitchFamily="34" charset="-120"/>
              </a:rPr>
              <a:t>Management: Select preferred seats during booking, including viewing seat availability and choosing seat preferences.</a:t>
            </a:r>
          </a:p>
          <a:p>
            <a:pPr>
              <a:lnSpc>
                <a:spcPts val="2799"/>
              </a:lnSpc>
            </a:pPr>
            <a:r>
              <a:rPr lang="en-GB" sz="1600" dirty="0" smtClean="0">
                <a:solidFill>
                  <a:srgbClr val="FFFFFF"/>
                </a:solidFill>
                <a:latin typeface="PT Sans" pitchFamily="34" charset="0"/>
                <a:ea typeface="PT Sans" pitchFamily="34" charset="-122"/>
                <a:cs typeface="PT Sans" pitchFamily="34" charset="-120"/>
              </a:rPr>
              <a:t>•Account </a:t>
            </a:r>
            <a:r>
              <a:rPr lang="en-GB" sz="1600" dirty="0">
                <a:solidFill>
                  <a:srgbClr val="FFFFFF"/>
                </a:solidFill>
                <a:latin typeface="PT Sans" pitchFamily="34" charset="0"/>
                <a:ea typeface="PT Sans" pitchFamily="34" charset="-122"/>
                <a:cs typeface="PT Sans" pitchFamily="34" charset="-120"/>
              </a:rPr>
              <a:t>Management: Create, update, and view account details, including booking history and preferences</a:t>
            </a:r>
            <a:r>
              <a:rPr lang="en-GB" sz="1600" dirty="0" smtClean="0">
                <a:solidFill>
                  <a:srgbClr val="FFFFFF"/>
                </a:solidFill>
                <a:latin typeface="PT Sans" pitchFamily="34" charset="0"/>
                <a:ea typeface="PT Sans" pitchFamily="34" charset="-122"/>
                <a:cs typeface="PT Sans" pitchFamily="34" charset="-120"/>
              </a:rPr>
              <a:t>.</a:t>
            </a:r>
            <a:endParaRPr lang="en-GB" sz="1600" dirty="0">
              <a:solidFill>
                <a:srgbClr val="FFFFFF"/>
              </a:solidFill>
              <a:latin typeface="PT Sans" pitchFamily="34" charset="0"/>
              <a:ea typeface="PT Sans" pitchFamily="34" charset="-122"/>
              <a:cs typeface="PT Sans" pitchFamily="34" charset="-120"/>
            </a:endParaRPr>
          </a:p>
        </p:txBody>
      </p:sp>
    </p:spTree>
    <p:extLst>
      <p:ext uri="{BB962C8B-B14F-4D97-AF65-F5344CB8AC3E}">
        <p14:creationId xmlns:p14="http://schemas.microsoft.com/office/powerpoint/2010/main" val="3166191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108008" y="517922"/>
            <a:ext cx="8414266" cy="1176337"/>
          </a:xfrm>
          <a:prstGeom prst="rect">
            <a:avLst/>
          </a:prstGeom>
          <a:noFill/>
          <a:ln/>
        </p:spPr>
        <p:txBody>
          <a:bodyPr wrap="square" rtlCol="0" anchor="t"/>
          <a:lstStyle/>
          <a:p>
            <a:pPr algn="ctr">
              <a:lnSpc>
                <a:spcPts val="4631"/>
              </a:lnSpc>
            </a:pPr>
            <a:r>
              <a:rPr lang="en-US" sz="3705" b="1" dirty="0">
                <a:solidFill>
                  <a:srgbClr val="FFFFFF"/>
                </a:solidFill>
                <a:latin typeface="Nunito" pitchFamily="34" charset="0"/>
                <a:ea typeface="Nunito" pitchFamily="34" charset="-122"/>
                <a:cs typeface="Nunito" pitchFamily="34" charset="-120"/>
              </a:rPr>
              <a:t>Non-Functional Requirements: Ensuring Quality and Reliability</a:t>
            </a:r>
            <a:endParaRPr lang="en-US" sz="3705" dirty="0">
              <a:solidFill>
                <a:prstClr val="black"/>
              </a:solidFill>
            </a:endParaRPr>
          </a:p>
        </p:txBody>
      </p:sp>
      <p:sp>
        <p:nvSpPr>
          <p:cNvPr id="5" name="Shape 2"/>
          <p:cNvSpPr/>
          <p:nvPr/>
        </p:nvSpPr>
        <p:spPr>
          <a:xfrm>
            <a:off x="3108008" y="2217658"/>
            <a:ext cx="423386" cy="423386"/>
          </a:xfrm>
          <a:prstGeom prst="roundRect">
            <a:avLst>
              <a:gd name="adj" fmla="val 80019"/>
            </a:avLst>
          </a:prstGeom>
          <a:solidFill>
            <a:srgbClr val="00002E"/>
          </a:solidFill>
          <a:ln w="22860">
            <a:solidFill>
              <a:srgbClr val="FFFFFF"/>
            </a:solidFill>
            <a:prstDash val="solid"/>
          </a:ln>
        </p:spPr>
      </p:sp>
      <p:sp>
        <p:nvSpPr>
          <p:cNvPr id="6" name="Text 3"/>
          <p:cNvSpPr/>
          <p:nvPr/>
        </p:nvSpPr>
        <p:spPr>
          <a:xfrm>
            <a:off x="3234928" y="2252901"/>
            <a:ext cx="169426" cy="352782"/>
          </a:xfrm>
          <a:prstGeom prst="rect">
            <a:avLst/>
          </a:prstGeom>
          <a:noFill/>
          <a:ln/>
        </p:spPr>
        <p:txBody>
          <a:bodyPr wrap="none" rtlCol="0" anchor="t"/>
          <a:lstStyle/>
          <a:p>
            <a:pPr algn="ctr">
              <a:lnSpc>
                <a:spcPts val="2779"/>
              </a:lnSpc>
            </a:pPr>
            <a:r>
              <a:rPr lang="en-US" sz="2223" b="1" dirty="0">
                <a:solidFill>
                  <a:srgbClr val="F2B42D"/>
                </a:solidFill>
                <a:latin typeface="Nunito" pitchFamily="34" charset="0"/>
                <a:ea typeface="Nunito" pitchFamily="34" charset="-122"/>
                <a:cs typeface="Nunito" pitchFamily="34" charset="-120"/>
              </a:rPr>
              <a:t>1</a:t>
            </a:r>
            <a:endParaRPr lang="en-US" sz="2223" dirty="0">
              <a:solidFill>
                <a:prstClr val="black"/>
              </a:solidFill>
            </a:endParaRPr>
          </a:p>
        </p:txBody>
      </p:sp>
      <p:sp>
        <p:nvSpPr>
          <p:cNvPr id="7" name="Text 4"/>
          <p:cNvSpPr/>
          <p:nvPr/>
        </p:nvSpPr>
        <p:spPr>
          <a:xfrm>
            <a:off x="3719512" y="2282309"/>
            <a:ext cx="2352675" cy="294084"/>
          </a:xfrm>
          <a:prstGeom prst="rect">
            <a:avLst/>
          </a:prstGeom>
          <a:noFill/>
          <a:ln/>
        </p:spPr>
        <p:txBody>
          <a:bodyPr wrap="none" rtlCol="0" anchor="t"/>
          <a:lstStyle/>
          <a:p>
            <a:pPr>
              <a:lnSpc>
                <a:spcPts val="2316"/>
              </a:lnSpc>
            </a:pPr>
            <a:r>
              <a:rPr lang="en-US" sz="1853" b="1" dirty="0">
                <a:solidFill>
                  <a:srgbClr val="F2B42D"/>
                </a:solidFill>
                <a:latin typeface="Nunito" pitchFamily="34" charset="0"/>
                <a:ea typeface="Nunito" pitchFamily="34" charset="-122"/>
                <a:cs typeface="Nunito" pitchFamily="34" charset="-120"/>
              </a:rPr>
              <a:t>Performance</a:t>
            </a:r>
            <a:endParaRPr lang="en-US" sz="1853" dirty="0">
              <a:solidFill>
                <a:prstClr val="black"/>
              </a:solidFill>
            </a:endParaRPr>
          </a:p>
        </p:txBody>
      </p:sp>
      <p:sp>
        <p:nvSpPr>
          <p:cNvPr id="8" name="Text 5"/>
          <p:cNvSpPr/>
          <p:nvPr/>
        </p:nvSpPr>
        <p:spPr>
          <a:xfrm>
            <a:off x="3719512" y="2689265"/>
            <a:ext cx="3501628" cy="2107763"/>
          </a:xfrm>
          <a:prstGeom prst="rect">
            <a:avLst/>
          </a:prstGeom>
          <a:noFill/>
          <a:ln/>
        </p:spPr>
        <p:txBody>
          <a:bodyPr wrap="square" rtlCol="0" anchor="t"/>
          <a:lstStyle/>
          <a:p>
            <a:pPr marL="285750" indent="-285750">
              <a:lnSpc>
                <a:spcPts val="2371"/>
              </a:lnSpc>
              <a:buFont typeface="Arial" pitchFamily="34" charset="0"/>
              <a:buChar char="•"/>
            </a:pPr>
            <a:r>
              <a:rPr lang="en-GB" sz="1482" dirty="0" smtClean="0">
                <a:solidFill>
                  <a:srgbClr val="FFFFFF"/>
                </a:solidFill>
                <a:latin typeface="PT Sans" pitchFamily="34" charset="0"/>
                <a:ea typeface="PT Sans" pitchFamily="34" charset="-122"/>
                <a:cs typeface="PT Sans" pitchFamily="34" charset="-120"/>
              </a:rPr>
              <a:t>The </a:t>
            </a:r>
            <a:r>
              <a:rPr lang="en-GB" sz="1482" dirty="0">
                <a:solidFill>
                  <a:srgbClr val="FFFFFF"/>
                </a:solidFill>
                <a:latin typeface="PT Sans" pitchFamily="34" charset="0"/>
                <a:ea typeface="PT Sans" pitchFamily="34" charset="-122"/>
                <a:cs typeface="PT Sans" pitchFamily="34" charset="-120"/>
              </a:rPr>
              <a:t>platform should load quickly and respond to user actions promptly, with minimal latency. </a:t>
            </a:r>
            <a:endParaRPr lang="en-GB" sz="1482" dirty="0" smtClean="0">
              <a:solidFill>
                <a:srgbClr val="FFFFFF"/>
              </a:solidFill>
              <a:latin typeface="PT Sans" pitchFamily="34" charset="0"/>
              <a:ea typeface="PT Sans" pitchFamily="34" charset="-122"/>
              <a:cs typeface="PT Sans" pitchFamily="34" charset="-120"/>
            </a:endParaRPr>
          </a:p>
          <a:p>
            <a:pPr marL="285750" indent="-285750">
              <a:lnSpc>
                <a:spcPts val="2371"/>
              </a:lnSpc>
              <a:buFont typeface="Arial" pitchFamily="34" charset="0"/>
              <a:buChar char="•"/>
            </a:pPr>
            <a:r>
              <a:rPr lang="en-GB" sz="1482" dirty="0" smtClean="0">
                <a:solidFill>
                  <a:srgbClr val="FFFFFF"/>
                </a:solidFill>
                <a:latin typeface="PT Sans" pitchFamily="34" charset="0"/>
                <a:ea typeface="PT Sans" pitchFamily="34" charset="-122"/>
                <a:cs typeface="PT Sans" pitchFamily="34" charset="-120"/>
              </a:rPr>
              <a:t>It </a:t>
            </a:r>
            <a:r>
              <a:rPr lang="en-GB" sz="1482" dirty="0">
                <a:solidFill>
                  <a:srgbClr val="FFFFFF"/>
                </a:solidFill>
                <a:latin typeface="PT Sans" pitchFamily="34" charset="0"/>
                <a:ea typeface="PT Sans" pitchFamily="34" charset="-122"/>
                <a:cs typeface="PT Sans" pitchFamily="34" charset="-120"/>
              </a:rPr>
              <a:t>should be able to handle concurrent user requests and peak traffic loads without degradation in performance</a:t>
            </a:r>
            <a:endParaRPr lang="en-GB" sz="1482" dirty="0" smtClean="0">
              <a:solidFill>
                <a:srgbClr val="FFFFFF"/>
              </a:solidFill>
              <a:latin typeface="PT Sans" pitchFamily="34" charset="0"/>
              <a:ea typeface="PT Sans" pitchFamily="34" charset="-122"/>
              <a:cs typeface="PT Sans" pitchFamily="34" charset="-120"/>
            </a:endParaRPr>
          </a:p>
          <a:p>
            <a:pPr>
              <a:lnSpc>
                <a:spcPts val="2371"/>
              </a:lnSpc>
            </a:pPr>
            <a:endParaRPr lang="en-US" sz="1482" dirty="0">
              <a:solidFill>
                <a:prstClr val="black"/>
              </a:solidFill>
            </a:endParaRPr>
          </a:p>
        </p:txBody>
      </p:sp>
      <p:sp>
        <p:nvSpPr>
          <p:cNvPr id="9" name="Shape 6"/>
          <p:cNvSpPr/>
          <p:nvPr/>
        </p:nvSpPr>
        <p:spPr>
          <a:xfrm>
            <a:off x="7409259" y="2217658"/>
            <a:ext cx="423386" cy="423386"/>
          </a:xfrm>
          <a:prstGeom prst="roundRect">
            <a:avLst>
              <a:gd name="adj" fmla="val 80019"/>
            </a:avLst>
          </a:prstGeom>
          <a:solidFill>
            <a:srgbClr val="00002E"/>
          </a:solidFill>
          <a:ln w="22860">
            <a:solidFill>
              <a:srgbClr val="FFFFFF"/>
            </a:solidFill>
            <a:prstDash val="solid"/>
          </a:ln>
        </p:spPr>
      </p:sp>
      <p:sp>
        <p:nvSpPr>
          <p:cNvPr id="10" name="Text 7"/>
          <p:cNvSpPr/>
          <p:nvPr/>
        </p:nvSpPr>
        <p:spPr>
          <a:xfrm>
            <a:off x="7536180" y="2252901"/>
            <a:ext cx="169426" cy="352782"/>
          </a:xfrm>
          <a:prstGeom prst="rect">
            <a:avLst/>
          </a:prstGeom>
          <a:noFill/>
          <a:ln/>
        </p:spPr>
        <p:txBody>
          <a:bodyPr wrap="none" rtlCol="0" anchor="t"/>
          <a:lstStyle/>
          <a:p>
            <a:pPr algn="ctr">
              <a:lnSpc>
                <a:spcPts val="2779"/>
              </a:lnSpc>
            </a:pPr>
            <a:r>
              <a:rPr lang="en-US" sz="2223" b="1" dirty="0">
                <a:solidFill>
                  <a:srgbClr val="D7425E"/>
                </a:solidFill>
                <a:latin typeface="Nunito" pitchFamily="34" charset="0"/>
                <a:ea typeface="Nunito" pitchFamily="34" charset="-122"/>
                <a:cs typeface="Nunito" pitchFamily="34" charset="-120"/>
              </a:rPr>
              <a:t>2</a:t>
            </a:r>
            <a:endParaRPr lang="en-US" sz="2223" dirty="0">
              <a:solidFill>
                <a:prstClr val="black"/>
              </a:solidFill>
            </a:endParaRPr>
          </a:p>
        </p:txBody>
      </p:sp>
      <p:sp>
        <p:nvSpPr>
          <p:cNvPr id="11" name="Text 8"/>
          <p:cNvSpPr/>
          <p:nvPr/>
        </p:nvSpPr>
        <p:spPr>
          <a:xfrm>
            <a:off x="8020764" y="2282309"/>
            <a:ext cx="2352675" cy="294084"/>
          </a:xfrm>
          <a:prstGeom prst="rect">
            <a:avLst/>
          </a:prstGeom>
          <a:noFill/>
          <a:ln/>
        </p:spPr>
        <p:txBody>
          <a:bodyPr wrap="none" rtlCol="0" anchor="t"/>
          <a:lstStyle/>
          <a:p>
            <a:pPr>
              <a:lnSpc>
                <a:spcPts val="2316"/>
              </a:lnSpc>
            </a:pPr>
            <a:r>
              <a:rPr lang="en-US" sz="1853" b="1" dirty="0">
                <a:solidFill>
                  <a:srgbClr val="D7425E"/>
                </a:solidFill>
                <a:latin typeface="Nunito" pitchFamily="34" charset="0"/>
                <a:ea typeface="Nunito" pitchFamily="34" charset="-122"/>
                <a:cs typeface="Nunito" pitchFamily="34" charset="-120"/>
              </a:rPr>
              <a:t>Security</a:t>
            </a:r>
            <a:endParaRPr lang="en-US" sz="1853" dirty="0">
              <a:solidFill>
                <a:prstClr val="black"/>
              </a:solidFill>
            </a:endParaRPr>
          </a:p>
        </p:txBody>
      </p:sp>
      <p:sp>
        <p:nvSpPr>
          <p:cNvPr id="12" name="Text 9"/>
          <p:cNvSpPr/>
          <p:nvPr/>
        </p:nvSpPr>
        <p:spPr>
          <a:xfrm>
            <a:off x="8020764" y="2689265"/>
            <a:ext cx="3501628" cy="2107763"/>
          </a:xfrm>
          <a:prstGeom prst="rect">
            <a:avLst/>
          </a:prstGeom>
          <a:noFill/>
          <a:ln/>
        </p:spPr>
        <p:txBody>
          <a:bodyPr wrap="square" rtlCol="0" anchor="t"/>
          <a:lstStyle/>
          <a:p>
            <a:pPr marL="285750" indent="-285750">
              <a:lnSpc>
                <a:spcPts val="2371"/>
              </a:lnSpc>
              <a:buFont typeface="Arial" pitchFamily="34" charset="0"/>
              <a:buChar char="•"/>
            </a:pPr>
            <a:r>
              <a:rPr lang="en-GB" sz="1482" dirty="0" smtClean="0">
                <a:solidFill>
                  <a:srgbClr val="FFFFFF"/>
                </a:solidFill>
                <a:latin typeface="PT Sans" pitchFamily="34" charset="0"/>
                <a:ea typeface="PT Sans" pitchFamily="34" charset="-122"/>
                <a:cs typeface="PT Sans" pitchFamily="34" charset="-120"/>
              </a:rPr>
              <a:t>The </a:t>
            </a:r>
            <a:r>
              <a:rPr lang="en-GB" sz="1482" dirty="0">
                <a:solidFill>
                  <a:srgbClr val="FFFFFF"/>
                </a:solidFill>
                <a:latin typeface="PT Sans" pitchFamily="34" charset="0"/>
                <a:ea typeface="PT Sans" pitchFamily="34" charset="-122"/>
                <a:cs typeface="PT Sans" pitchFamily="34" charset="-120"/>
              </a:rPr>
              <a:t>platform should implement robust security measures to protect user data, including encryption of sensitive information and secure authentication </a:t>
            </a:r>
            <a:r>
              <a:rPr lang="en-GB" sz="1482" dirty="0" smtClean="0">
                <a:solidFill>
                  <a:srgbClr val="FFFFFF"/>
                </a:solidFill>
                <a:latin typeface="PT Sans" pitchFamily="34" charset="0"/>
                <a:ea typeface="PT Sans" pitchFamily="34" charset="-122"/>
                <a:cs typeface="PT Sans" pitchFamily="34" charset="-120"/>
              </a:rPr>
              <a:t>mechanisms.</a:t>
            </a:r>
            <a:endParaRPr lang="en-GB" sz="1482" dirty="0">
              <a:solidFill>
                <a:srgbClr val="FFFFFF"/>
              </a:solidFill>
              <a:latin typeface="PT Sans" pitchFamily="34" charset="0"/>
              <a:ea typeface="PT Sans" pitchFamily="34" charset="-122"/>
              <a:cs typeface="PT Sans" pitchFamily="34" charset="-120"/>
            </a:endParaRPr>
          </a:p>
        </p:txBody>
      </p:sp>
      <p:sp>
        <p:nvSpPr>
          <p:cNvPr id="13" name="Shape 10"/>
          <p:cNvSpPr/>
          <p:nvPr/>
        </p:nvSpPr>
        <p:spPr>
          <a:xfrm>
            <a:off x="3108008" y="5132189"/>
            <a:ext cx="423386" cy="423386"/>
          </a:xfrm>
          <a:prstGeom prst="roundRect">
            <a:avLst>
              <a:gd name="adj" fmla="val 80019"/>
            </a:avLst>
          </a:prstGeom>
          <a:solidFill>
            <a:srgbClr val="00002E"/>
          </a:solidFill>
          <a:ln w="22860">
            <a:solidFill>
              <a:srgbClr val="FFFFFF"/>
            </a:solidFill>
            <a:prstDash val="solid"/>
          </a:ln>
        </p:spPr>
      </p:sp>
      <p:sp>
        <p:nvSpPr>
          <p:cNvPr id="14" name="Text 11"/>
          <p:cNvSpPr/>
          <p:nvPr/>
        </p:nvSpPr>
        <p:spPr>
          <a:xfrm>
            <a:off x="3234928" y="5167432"/>
            <a:ext cx="169426" cy="352782"/>
          </a:xfrm>
          <a:prstGeom prst="rect">
            <a:avLst/>
          </a:prstGeom>
          <a:noFill/>
          <a:ln/>
        </p:spPr>
        <p:txBody>
          <a:bodyPr wrap="none" rtlCol="0" anchor="t"/>
          <a:lstStyle/>
          <a:p>
            <a:pPr algn="ctr">
              <a:lnSpc>
                <a:spcPts val="2779"/>
              </a:lnSpc>
            </a:pPr>
            <a:r>
              <a:rPr lang="en-US" sz="2223" b="1" dirty="0">
                <a:solidFill>
                  <a:srgbClr val="DD785E"/>
                </a:solidFill>
                <a:latin typeface="Nunito" pitchFamily="34" charset="0"/>
                <a:ea typeface="Nunito" pitchFamily="34" charset="-122"/>
                <a:cs typeface="Nunito" pitchFamily="34" charset="-120"/>
              </a:rPr>
              <a:t>3</a:t>
            </a:r>
            <a:endParaRPr lang="en-US" sz="2223" dirty="0">
              <a:solidFill>
                <a:prstClr val="black"/>
              </a:solidFill>
            </a:endParaRPr>
          </a:p>
        </p:txBody>
      </p:sp>
      <p:sp>
        <p:nvSpPr>
          <p:cNvPr id="15" name="Text 12"/>
          <p:cNvSpPr/>
          <p:nvPr/>
        </p:nvSpPr>
        <p:spPr>
          <a:xfrm>
            <a:off x="3719512" y="5196840"/>
            <a:ext cx="2352675" cy="294084"/>
          </a:xfrm>
          <a:prstGeom prst="rect">
            <a:avLst/>
          </a:prstGeom>
          <a:noFill/>
          <a:ln/>
        </p:spPr>
        <p:txBody>
          <a:bodyPr wrap="none" rtlCol="0" anchor="t"/>
          <a:lstStyle/>
          <a:p>
            <a:pPr>
              <a:lnSpc>
                <a:spcPts val="2316"/>
              </a:lnSpc>
            </a:pPr>
            <a:r>
              <a:rPr lang="en-US" sz="1853" b="1" dirty="0">
                <a:solidFill>
                  <a:srgbClr val="DD785E"/>
                </a:solidFill>
                <a:latin typeface="Nunito" pitchFamily="34" charset="0"/>
                <a:ea typeface="Nunito" pitchFamily="34" charset="-122"/>
                <a:cs typeface="Nunito" pitchFamily="34" charset="-120"/>
              </a:rPr>
              <a:t>Usability</a:t>
            </a:r>
            <a:endParaRPr lang="en-US" sz="1853" dirty="0">
              <a:solidFill>
                <a:prstClr val="black"/>
              </a:solidFill>
            </a:endParaRPr>
          </a:p>
        </p:txBody>
      </p:sp>
      <p:sp>
        <p:nvSpPr>
          <p:cNvPr id="16" name="Text 13"/>
          <p:cNvSpPr/>
          <p:nvPr/>
        </p:nvSpPr>
        <p:spPr>
          <a:xfrm>
            <a:off x="3719512" y="5603796"/>
            <a:ext cx="3501628" cy="2196596"/>
          </a:xfrm>
          <a:prstGeom prst="rect">
            <a:avLst/>
          </a:prstGeom>
          <a:noFill/>
          <a:ln/>
        </p:spPr>
        <p:txBody>
          <a:bodyPr wrap="square" rtlCol="0" anchor="t"/>
          <a:lstStyle/>
          <a:p>
            <a:pPr marL="285750" indent="-285750">
              <a:lnSpc>
                <a:spcPts val="2371"/>
              </a:lnSpc>
              <a:buFont typeface="Arial" pitchFamily="34" charset="0"/>
              <a:buChar char="•"/>
            </a:pPr>
            <a:r>
              <a:rPr lang="en-GB" sz="1482" dirty="0" smtClean="0">
                <a:solidFill>
                  <a:srgbClr val="FFFFFF"/>
                </a:solidFill>
                <a:latin typeface="PT Sans" pitchFamily="34" charset="0"/>
                <a:ea typeface="PT Sans" pitchFamily="34" charset="-122"/>
                <a:cs typeface="PT Sans" pitchFamily="34" charset="-120"/>
              </a:rPr>
              <a:t>The </a:t>
            </a:r>
            <a:r>
              <a:rPr lang="en-GB" sz="1482" dirty="0">
                <a:solidFill>
                  <a:srgbClr val="FFFFFF"/>
                </a:solidFill>
                <a:latin typeface="PT Sans" pitchFamily="34" charset="0"/>
                <a:ea typeface="PT Sans" pitchFamily="34" charset="-122"/>
                <a:cs typeface="PT Sans" pitchFamily="34" charset="-120"/>
              </a:rPr>
              <a:t>platform should have an intuitive and user-friendly interface, with clear navigation and well-organized content.</a:t>
            </a:r>
          </a:p>
          <a:p>
            <a:pPr marL="285750" indent="-285750">
              <a:lnSpc>
                <a:spcPts val="2371"/>
              </a:lnSpc>
              <a:buFont typeface="Arial" pitchFamily="34" charset="0"/>
              <a:buChar char="•"/>
            </a:pPr>
            <a:r>
              <a:rPr lang="en-GB" sz="1482" dirty="0" smtClean="0">
                <a:solidFill>
                  <a:srgbClr val="FFFFFF"/>
                </a:solidFill>
                <a:latin typeface="PT Sans" pitchFamily="34" charset="0"/>
                <a:ea typeface="PT Sans" pitchFamily="34" charset="-122"/>
                <a:cs typeface="PT Sans" pitchFamily="34" charset="-120"/>
              </a:rPr>
              <a:t>It </a:t>
            </a:r>
            <a:r>
              <a:rPr lang="en-GB" sz="1482" dirty="0">
                <a:solidFill>
                  <a:srgbClr val="FFFFFF"/>
                </a:solidFill>
                <a:latin typeface="PT Sans" pitchFamily="34" charset="0"/>
                <a:ea typeface="PT Sans" pitchFamily="34" charset="-122"/>
                <a:cs typeface="PT Sans" pitchFamily="34" charset="-120"/>
              </a:rPr>
              <a:t>should provide helpful guidance and feedback to users throughout the booking process, minimizing the need for user assistance.</a:t>
            </a:r>
          </a:p>
        </p:txBody>
      </p:sp>
      <p:sp>
        <p:nvSpPr>
          <p:cNvPr id="17" name="Shape 14"/>
          <p:cNvSpPr/>
          <p:nvPr/>
        </p:nvSpPr>
        <p:spPr>
          <a:xfrm>
            <a:off x="7409259" y="5132189"/>
            <a:ext cx="423386" cy="423386"/>
          </a:xfrm>
          <a:prstGeom prst="roundRect">
            <a:avLst>
              <a:gd name="adj" fmla="val 80019"/>
            </a:avLst>
          </a:prstGeom>
          <a:solidFill>
            <a:srgbClr val="00002E"/>
          </a:solidFill>
          <a:ln w="22860">
            <a:solidFill>
              <a:srgbClr val="FFFFFF"/>
            </a:solidFill>
            <a:prstDash val="solid"/>
          </a:ln>
        </p:spPr>
      </p:sp>
      <p:sp>
        <p:nvSpPr>
          <p:cNvPr id="18" name="Text 15"/>
          <p:cNvSpPr/>
          <p:nvPr/>
        </p:nvSpPr>
        <p:spPr>
          <a:xfrm>
            <a:off x="7536180" y="5167432"/>
            <a:ext cx="169426" cy="352782"/>
          </a:xfrm>
          <a:prstGeom prst="rect">
            <a:avLst/>
          </a:prstGeom>
          <a:noFill/>
          <a:ln/>
        </p:spPr>
        <p:txBody>
          <a:bodyPr wrap="none" rtlCol="0" anchor="t"/>
          <a:lstStyle/>
          <a:p>
            <a:pPr algn="ctr">
              <a:lnSpc>
                <a:spcPts val="2779"/>
              </a:lnSpc>
            </a:pPr>
            <a:r>
              <a:rPr lang="en-US" sz="2223" b="1" dirty="0">
                <a:solidFill>
                  <a:srgbClr val="48A8E2"/>
                </a:solidFill>
                <a:latin typeface="Nunito" pitchFamily="34" charset="0"/>
                <a:ea typeface="Nunito" pitchFamily="34" charset="-122"/>
                <a:cs typeface="Nunito" pitchFamily="34" charset="-120"/>
              </a:rPr>
              <a:t>4</a:t>
            </a:r>
            <a:endParaRPr lang="en-US" sz="2223" dirty="0">
              <a:solidFill>
                <a:prstClr val="black"/>
              </a:solidFill>
            </a:endParaRPr>
          </a:p>
        </p:txBody>
      </p:sp>
      <p:sp>
        <p:nvSpPr>
          <p:cNvPr id="19" name="Text 16"/>
          <p:cNvSpPr/>
          <p:nvPr/>
        </p:nvSpPr>
        <p:spPr>
          <a:xfrm>
            <a:off x="8020764" y="5196840"/>
            <a:ext cx="2352675" cy="294084"/>
          </a:xfrm>
          <a:prstGeom prst="rect">
            <a:avLst/>
          </a:prstGeom>
          <a:noFill/>
          <a:ln/>
        </p:spPr>
        <p:txBody>
          <a:bodyPr wrap="none" rtlCol="0" anchor="t"/>
          <a:lstStyle/>
          <a:p>
            <a:pPr>
              <a:lnSpc>
                <a:spcPts val="2316"/>
              </a:lnSpc>
            </a:pPr>
            <a:r>
              <a:rPr lang="en-US" sz="1853" b="1" dirty="0">
                <a:solidFill>
                  <a:srgbClr val="48A8E2"/>
                </a:solidFill>
                <a:latin typeface="Nunito" pitchFamily="34" charset="0"/>
                <a:ea typeface="Nunito" pitchFamily="34" charset="-122"/>
                <a:cs typeface="Nunito" pitchFamily="34" charset="-120"/>
              </a:rPr>
              <a:t>Reliability</a:t>
            </a:r>
            <a:endParaRPr lang="en-US" sz="1853" dirty="0">
              <a:solidFill>
                <a:prstClr val="black"/>
              </a:solidFill>
            </a:endParaRPr>
          </a:p>
        </p:txBody>
      </p:sp>
      <p:sp>
        <p:nvSpPr>
          <p:cNvPr id="20" name="Text 17"/>
          <p:cNvSpPr/>
          <p:nvPr/>
        </p:nvSpPr>
        <p:spPr>
          <a:xfrm>
            <a:off x="8020764" y="5603796"/>
            <a:ext cx="3501628" cy="2196596"/>
          </a:xfrm>
          <a:prstGeom prst="rect">
            <a:avLst/>
          </a:prstGeom>
          <a:noFill/>
          <a:ln/>
        </p:spPr>
        <p:txBody>
          <a:bodyPr wrap="square" rtlCol="0" anchor="t"/>
          <a:lstStyle/>
          <a:p>
            <a:pPr marL="285750" indent="-285750">
              <a:lnSpc>
                <a:spcPts val="2371"/>
              </a:lnSpc>
              <a:buFont typeface="Arial" pitchFamily="34" charset="0"/>
              <a:buChar char="•"/>
            </a:pPr>
            <a:r>
              <a:rPr lang="en-GB" sz="1482" dirty="0" smtClean="0">
                <a:solidFill>
                  <a:srgbClr val="FFFFFF"/>
                </a:solidFill>
                <a:latin typeface="PT Sans" pitchFamily="34" charset="0"/>
                <a:ea typeface="PT Sans" pitchFamily="34" charset="-122"/>
                <a:cs typeface="PT Sans" pitchFamily="34" charset="-120"/>
              </a:rPr>
              <a:t>The </a:t>
            </a:r>
            <a:r>
              <a:rPr lang="en-GB" sz="1482" dirty="0">
                <a:solidFill>
                  <a:srgbClr val="FFFFFF"/>
                </a:solidFill>
                <a:latin typeface="PT Sans" pitchFamily="34" charset="0"/>
                <a:ea typeface="PT Sans" pitchFamily="34" charset="-122"/>
                <a:cs typeface="PT Sans" pitchFamily="34" charset="-120"/>
              </a:rPr>
              <a:t>platform should be highly available and reliable, with minimal downtime and system failures.</a:t>
            </a:r>
          </a:p>
          <a:p>
            <a:pPr marL="285750" indent="-285750">
              <a:lnSpc>
                <a:spcPts val="2371"/>
              </a:lnSpc>
              <a:buFont typeface="Arial" pitchFamily="34" charset="0"/>
              <a:buChar char="•"/>
            </a:pPr>
            <a:r>
              <a:rPr lang="en-GB" sz="1482" dirty="0" smtClean="0">
                <a:solidFill>
                  <a:srgbClr val="FFFFFF"/>
                </a:solidFill>
                <a:latin typeface="PT Sans" pitchFamily="34" charset="0"/>
                <a:ea typeface="PT Sans" pitchFamily="34" charset="-122"/>
                <a:cs typeface="PT Sans" pitchFamily="34" charset="-120"/>
              </a:rPr>
              <a:t>It </a:t>
            </a:r>
            <a:r>
              <a:rPr lang="en-GB" sz="1482" dirty="0">
                <a:solidFill>
                  <a:srgbClr val="FFFFFF"/>
                </a:solidFill>
                <a:latin typeface="PT Sans" pitchFamily="34" charset="0"/>
                <a:ea typeface="PT Sans" pitchFamily="34" charset="-122"/>
                <a:cs typeface="PT Sans" pitchFamily="34" charset="-120"/>
              </a:rPr>
              <a:t>should have backup and recovery mechanisms in place to ensure data integrity and continuity of service in case of unexpected events.</a:t>
            </a:r>
          </a:p>
        </p:txBody>
      </p:sp>
    </p:spTree>
    <p:extLst>
      <p:ext uri="{BB962C8B-B14F-4D97-AF65-F5344CB8AC3E}">
        <p14:creationId xmlns:p14="http://schemas.microsoft.com/office/powerpoint/2010/main" val="3740500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108008" y="517922"/>
            <a:ext cx="8414266" cy="1176337"/>
          </a:xfrm>
          <a:prstGeom prst="rect">
            <a:avLst/>
          </a:prstGeom>
          <a:noFill/>
          <a:ln/>
        </p:spPr>
        <p:txBody>
          <a:bodyPr wrap="square" rtlCol="0" anchor="t"/>
          <a:lstStyle/>
          <a:p>
            <a:pPr algn="ctr">
              <a:lnSpc>
                <a:spcPts val="4631"/>
              </a:lnSpc>
            </a:pPr>
            <a:r>
              <a:rPr lang="en-US" sz="3705" b="1" dirty="0" err="1" smtClean="0">
                <a:solidFill>
                  <a:srgbClr val="FFFFFF"/>
                </a:solidFill>
                <a:latin typeface="Nunito" pitchFamily="34" charset="0"/>
                <a:ea typeface="Nunito" pitchFamily="34" charset="-122"/>
                <a:cs typeface="Nunito" pitchFamily="34" charset="-120"/>
              </a:rPr>
              <a:t>Cont</a:t>
            </a:r>
            <a:r>
              <a:rPr lang="en-US" sz="3705" b="1" dirty="0" smtClean="0">
                <a:solidFill>
                  <a:srgbClr val="FFFFFF"/>
                </a:solidFill>
                <a:latin typeface="Nunito" pitchFamily="34" charset="0"/>
                <a:ea typeface="Nunito" pitchFamily="34" charset="-122"/>
                <a:cs typeface="Nunito" pitchFamily="34" charset="-120"/>
              </a:rPr>
              <a:t>…</a:t>
            </a:r>
            <a:endParaRPr lang="en-US" sz="3705" dirty="0">
              <a:solidFill>
                <a:prstClr val="black"/>
              </a:solidFill>
            </a:endParaRPr>
          </a:p>
        </p:txBody>
      </p:sp>
      <p:sp>
        <p:nvSpPr>
          <p:cNvPr id="5" name="Shape 2"/>
          <p:cNvSpPr/>
          <p:nvPr/>
        </p:nvSpPr>
        <p:spPr>
          <a:xfrm>
            <a:off x="3108008" y="2217658"/>
            <a:ext cx="423386" cy="423386"/>
          </a:xfrm>
          <a:prstGeom prst="roundRect">
            <a:avLst>
              <a:gd name="adj" fmla="val 80019"/>
            </a:avLst>
          </a:prstGeom>
          <a:solidFill>
            <a:srgbClr val="00002E"/>
          </a:solidFill>
          <a:ln w="22860">
            <a:solidFill>
              <a:srgbClr val="FFFFFF"/>
            </a:solidFill>
            <a:prstDash val="solid"/>
          </a:ln>
        </p:spPr>
      </p:sp>
      <p:sp>
        <p:nvSpPr>
          <p:cNvPr id="6" name="Text 3"/>
          <p:cNvSpPr/>
          <p:nvPr/>
        </p:nvSpPr>
        <p:spPr>
          <a:xfrm>
            <a:off x="3234928" y="2252901"/>
            <a:ext cx="169426" cy="352782"/>
          </a:xfrm>
          <a:prstGeom prst="rect">
            <a:avLst/>
          </a:prstGeom>
          <a:noFill/>
          <a:ln/>
        </p:spPr>
        <p:txBody>
          <a:bodyPr wrap="none" rtlCol="0" anchor="t"/>
          <a:lstStyle/>
          <a:p>
            <a:pPr algn="ctr">
              <a:lnSpc>
                <a:spcPts val="2779"/>
              </a:lnSpc>
            </a:pPr>
            <a:r>
              <a:rPr lang="en-US" sz="2223" b="1" dirty="0" smtClean="0">
                <a:solidFill>
                  <a:srgbClr val="F2B42D"/>
                </a:solidFill>
                <a:latin typeface="Nunito" pitchFamily="34" charset="0"/>
                <a:ea typeface="Nunito" pitchFamily="34" charset="-122"/>
              </a:rPr>
              <a:t>5</a:t>
            </a:r>
            <a:endParaRPr lang="en-US" sz="2223" dirty="0">
              <a:solidFill>
                <a:prstClr val="black"/>
              </a:solidFill>
            </a:endParaRPr>
          </a:p>
        </p:txBody>
      </p:sp>
      <p:sp>
        <p:nvSpPr>
          <p:cNvPr id="7" name="Text 4"/>
          <p:cNvSpPr/>
          <p:nvPr/>
        </p:nvSpPr>
        <p:spPr>
          <a:xfrm>
            <a:off x="3719512" y="2282309"/>
            <a:ext cx="2352675" cy="294084"/>
          </a:xfrm>
          <a:prstGeom prst="rect">
            <a:avLst/>
          </a:prstGeom>
          <a:noFill/>
          <a:ln/>
        </p:spPr>
        <p:txBody>
          <a:bodyPr wrap="none" rtlCol="0" anchor="t"/>
          <a:lstStyle/>
          <a:p>
            <a:pPr>
              <a:lnSpc>
                <a:spcPts val="2316"/>
              </a:lnSpc>
            </a:pPr>
            <a:r>
              <a:rPr lang="en-US" sz="1853" b="1" dirty="0" smtClean="0">
                <a:solidFill>
                  <a:srgbClr val="F2B42D"/>
                </a:solidFill>
                <a:latin typeface="Nunito" pitchFamily="34" charset="0"/>
                <a:ea typeface="Nunito" pitchFamily="34" charset="-122"/>
                <a:cs typeface="Nunito" pitchFamily="34" charset="-120"/>
              </a:rPr>
              <a:t>Scalability</a:t>
            </a:r>
            <a:endParaRPr lang="en-US" sz="1853" dirty="0">
              <a:solidFill>
                <a:prstClr val="black"/>
              </a:solidFill>
            </a:endParaRPr>
          </a:p>
        </p:txBody>
      </p:sp>
      <p:sp>
        <p:nvSpPr>
          <p:cNvPr id="8" name="Text 5"/>
          <p:cNvSpPr/>
          <p:nvPr/>
        </p:nvSpPr>
        <p:spPr>
          <a:xfrm>
            <a:off x="3719512" y="2689265"/>
            <a:ext cx="3501628" cy="2107763"/>
          </a:xfrm>
          <a:prstGeom prst="rect">
            <a:avLst/>
          </a:prstGeom>
          <a:noFill/>
          <a:ln/>
        </p:spPr>
        <p:txBody>
          <a:bodyPr wrap="square" rtlCol="0" anchor="t"/>
          <a:lstStyle/>
          <a:p>
            <a:pPr marL="285750" indent="-285750">
              <a:lnSpc>
                <a:spcPts val="2371"/>
              </a:lnSpc>
              <a:buFont typeface="Arial" pitchFamily="34" charset="0"/>
              <a:buChar char="•"/>
            </a:pPr>
            <a:r>
              <a:rPr lang="en-GB" sz="1482" dirty="0" smtClean="0">
                <a:solidFill>
                  <a:srgbClr val="FFFFFF"/>
                </a:solidFill>
                <a:latin typeface="PT Sans" pitchFamily="34" charset="0"/>
                <a:ea typeface="PT Sans" pitchFamily="34" charset="-122"/>
                <a:cs typeface="PT Sans" pitchFamily="34" charset="-120"/>
              </a:rPr>
              <a:t>The </a:t>
            </a:r>
            <a:r>
              <a:rPr lang="en-GB" sz="1482" dirty="0">
                <a:solidFill>
                  <a:srgbClr val="FFFFFF"/>
                </a:solidFill>
                <a:latin typeface="PT Sans" pitchFamily="34" charset="0"/>
                <a:ea typeface="PT Sans" pitchFamily="34" charset="-122"/>
                <a:cs typeface="PT Sans" pitchFamily="34" charset="-120"/>
              </a:rPr>
              <a:t>platform should be scalable to accommodate future growth in user traffic and data volume.</a:t>
            </a:r>
          </a:p>
          <a:p>
            <a:pPr marL="285750" indent="-285750">
              <a:lnSpc>
                <a:spcPts val="2371"/>
              </a:lnSpc>
              <a:buFont typeface="Arial" pitchFamily="34" charset="0"/>
              <a:buChar char="•"/>
            </a:pPr>
            <a:r>
              <a:rPr lang="en-GB" sz="1482" dirty="0" smtClean="0">
                <a:solidFill>
                  <a:srgbClr val="FFFFFF"/>
                </a:solidFill>
                <a:latin typeface="PT Sans" pitchFamily="34" charset="0"/>
                <a:ea typeface="PT Sans" pitchFamily="34" charset="-122"/>
                <a:cs typeface="PT Sans" pitchFamily="34" charset="-120"/>
              </a:rPr>
              <a:t>It </a:t>
            </a:r>
            <a:r>
              <a:rPr lang="en-GB" sz="1482" dirty="0">
                <a:solidFill>
                  <a:srgbClr val="FFFFFF"/>
                </a:solidFill>
                <a:latin typeface="PT Sans" pitchFamily="34" charset="0"/>
                <a:ea typeface="PT Sans" pitchFamily="34" charset="-122"/>
                <a:cs typeface="PT Sans" pitchFamily="34" charset="-120"/>
              </a:rPr>
              <a:t>should be able to scale horizontally by adding more servers or resources to handle increased demand effectively.</a:t>
            </a:r>
          </a:p>
          <a:p>
            <a:pPr>
              <a:lnSpc>
                <a:spcPts val="2371"/>
              </a:lnSpc>
            </a:pPr>
            <a:endParaRPr lang="en-US" sz="1482" dirty="0">
              <a:solidFill>
                <a:prstClr val="black"/>
              </a:solidFill>
            </a:endParaRPr>
          </a:p>
        </p:txBody>
      </p:sp>
    </p:spTree>
    <p:extLst>
      <p:ext uri="{BB962C8B-B14F-4D97-AF65-F5344CB8AC3E}">
        <p14:creationId xmlns:p14="http://schemas.microsoft.com/office/powerpoint/2010/main" val="4400368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952024" y="714851"/>
            <a:ext cx="9068633" cy="1267539"/>
          </a:xfrm>
          <a:prstGeom prst="rect">
            <a:avLst/>
          </a:prstGeom>
          <a:noFill/>
          <a:ln/>
        </p:spPr>
        <p:txBody>
          <a:bodyPr wrap="square" rtlCol="0" anchor="t"/>
          <a:lstStyle/>
          <a:p>
            <a:pPr>
              <a:lnSpc>
                <a:spcPts val="4991"/>
              </a:lnSpc>
            </a:pPr>
            <a:r>
              <a:rPr lang="en-US" sz="3993" b="1" dirty="0">
                <a:solidFill>
                  <a:srgbClr val="FFFFFF"/>
                </a:solidFill>
                <a:latin typeface="Nunito" pitchFamily="34" charset="0"/>
                <a:ea typeface="Nunito" pitchFamily="34" charset="-122"/>
                <a:cs typeface="Nunito" pitchFamily="34" charset="-120"/>
              </a:rPr>
              <a:t>Scope and Limitations: Balancing Ambition and Realism</a:t>
            </a:r>
            <a:endParaRPr lang="en-US" sz="3993" dirty="0">
              <a:solidFill>
                <a:prstClr val="black"/>
              </a:solidFill>
            </a:endParaRPr>
          </a:p>
        </p:txBody>
      </p:sp>
      <p:sp>
        <p:nvSpPr>
          <p:cNvPr id="6" name="Shape 2"/>
          <p:cNvSpPr/>
          <p:nvPr/>
        </p:nvSpPr>
        <p:spPr>
          <a:xfrm>
            <a:off x="952024" y="2286594"/>
            <a:ext cx="4432935" cy="3377087"/>
          </a:xfrm>
          <a:prstGeom prst="roundRect">
            <a:avLst>
              <a:gd name="adj" fmla="val 11548"/>
            </a:avLst>
          </a:prstGeom>
          <a:solidFill>
            <a:srgbClr val="00002E"/>
          </a:solidFill>
          <a:ln w="22860">
            <a:solidFill>
              <a:srgbClr val="FFFFFF"/>
            </a:solidFill>
            <a:prstDash val="solid"/>
          </a:ln>
        </p:spPr>
      </p:sp>
      <p:sp>
        <p:nvSpPr>
          <p:cNvPr id="7" name="Text 3"/>
          <p:cNvSpPr/>
          <p:nvPr/>
        </p:nvSpPr>
        <p:spPr>
          <a:xfrm>
            <a:off x="1177647" y="2512219"/>
            <a:ext cx="2551628" cy="316944"/>
          </a:xfrm>
          <a:prstGeom prst="rect">
            <a:avLst/>
          </a:prstGeom>
          <a:noFill/>
          <a:ln/>
        </p:spPr>
        <p:txBody>
          <a:bodyPr wrap="none" rtlCol="0" anchor="t"/>
          <a:lstStyle/>
          <a:p>
            <a:pPr>
              <a:lnSpc>
                <a:spcPts val="2496"/>
              </a:lnSpc>
            </a:pPr>
            <a:r>
              <a:rPr lang="en-US" sz="1997" b="1" dirty="0">
                <a:solidFill>
                  <a:srgbClr val="F2B42D"/>
                </a:solidFill>
                <a:latin typeface="Nunito" pitchFamily="34" charset="0"/>
                <a:ea typeface="Nunito" pitchFamily="34" charset="-122"/>
                <a:cs typeface="Nunito" pitchFamily="34" charset="-120"/>
              </a:rPr>
              <a:t>Comprehensive Scope</a:t>
            </a:r>
            <a:endParaRPr lang="en-US" sz="1997" dirty="0">
              <a:solidFill>
                <a:prstClr val="black"/>
              </a:solidFill>
            </a:endParaRPr>
          </a:p>
        </p:txBody>
      </p:sp>
      <p:sp>
        <p:nvSpPr>
          <p:cNvPr id="8" name="Text 4"/>
          <p:cNvSpPr/>
          <p:nvPr/>
        </p:nvSpPr>
        <p:spPr>
          <a:xfrm>
            <a:off x="1177647" y="2950845"/>
            <a:ext cx="3981688" cy="2271951"/>
          </a:xfrm>
          <a:prstGeom prst="rect">
            <a:avLst/>
          </a:prstGeom>
          <a:noFill/>
          <a:ln/>
        </p:spPr>
        <p:txBody>
          <a:bodyPr wrap="square" rtlCol="0" anchor="t"/>
          <a:lstStyle/>
          <a:p>
            <a:pPr>
              <a:lnSpc>
                <a:spcPts val="2556"/>
              </a:lnSpc>
            </a:pPr>
            <a:r>
              <a:rPr lang="en-US" sz="1597" dirty="0">
                <a:solidFill>
                  <a:srgbClr val="FFFFFF"/>
                </a:solidFill>
                <a:latin typeface="PT Sans" pitchFamily="34" charset="0"/>
                <a:ea typeface="PT Sans" pitchFamily="34" charset="-122"/>
                <a:cs typeface="PT Sans" pitchFamily="34" charset="-120"/>
              </a:rPr>
              <a:t>The project's scope encompasses a wide range of features, from bus route searches and seat selection to secure online payment processing and user registration. This comprehensive approach aims to streamline the reservation process and provide a reliable and convenient experience for travellers.</a:t>
            </a:r>
            <a:endParaRPr lang="en-US" sz="1597" dirty="0">
              <a:solidFill>
                <a:prstClr val="black"/>
              </a:solidFill>
            </a:endParaRPr>
          </a:p>
        </p:txBody>
      </p:sp>
      <p:sp>
        <p:nvSpPr>
          <p:cNvPr id="9" name="Shape 5"/>
          <p:cNvSpPr/>
          <p:nvPr/>
        </p:nvSpPr>
        <p:spPr>
          <a:xfrm>
            <a:off x="5587722" y="2286595"/>
            <a:ext cx="4432935" cy="3377086"/>
          </a:xfrm>
          <a:prstGeom prst="roundRect">
            <a:avLst>
              <a:gd name="adj" fmla="val 11548"/>
            </a:avLst>
          </a:prstGeom>
          <a:solidFill>
            <a:srgbClr val="00002E"/>
          </a:solidFill>
          <a:ln w="22860">
            <a:solidFill>
              <a:srgbClr val="FFFFFF"/>
            </a:solidFill>
            <a:prstDash val="solid"/>
          </a:ln>
        </p:spPr>
      </p:sp>
      <p:sp>
        <p:nvSpPr>
          <p:cNvPr id="10" name="Text 6"/>
          <p:cNvSpPr/>
          <p:nvPr/>
        </p:nvSpPr>
        <p:spPr>
          <a:xfrm>
            <a:off x="5813346" y="2512219"/>
            <a:ext cx="2535555" cy="316944"/>
          </a:xfrm>
          <a:prstGeom prst="rect">
            <a:avLst/>
          </a:prstGeom>
          <a:noFill/>
          <a:ln/>
        </p:spPr>
        <p:txBody>
          <a:bodyPr wrap="none" rtlCol="0" anchor="t"/>
          <a:lstStyle/>
          <a:p>
            <a:pPr>
              <a:lnSpc>
                <a:spcPts val="2496"/>
              </a:lnSpc>
            </a:pPr>
            <a:r>
              <a:rPr lang="en-US" sz="1997" b="1" dirty="0">
                <a:solidFill>
                  <a:srgbClr val="D7425E"/>
                </a:solidFill>
                <a:latin typeface="Nunito" pitchFamily="34" charset="0"/>
                <a:ea typeface="Nunito" pitchFamily="34" charset="-122"/>
                <a:cs typeface="Nunito" pitchFamily="34" charset="-120"/>
              </a:rPr>
              <a:t>Payment Constraints</a:t>
            </a:r>
            <a:endParaRPr lang="en-US" sz="1997" dirty="0">
              <a:solidFill>
                <a:prstClr val="black"/>
              </a:solidFill>
            </a:endParaRPr>
          </a:p>
        </p:txBody>
      </p:sp>
      <p:sp>
        <p:nvSpPr>
          <p:cNvPr id="11" name="Text 7"/>
          <p:cNvSpPr/>
          <p:nvPr/>
        </p:nvSpPr>
        <p:spPr>
          <a:xfrm>
            <a:off x="5813346" y="2950845"/>
            <a:ext cx="3981688" cy="1622822"/>
          </a:xfrm>
          <a:prstGeom prst="rect">
            <a:avLst/>
          </a:prstGeom>
          <a:noFill/>
          <a:ln/>
        </p:spPr>
        <p:txBody>
          <a:bodyPr wrap="square" rtlCol="0" anchor="t"/>
          <a:lstStyle/>
          <a:p>
            <a:pPr>
              <a:lnSpc>
                <a:spcPts val="2556"/>
              </a:lnSpc>
            </a:pPr>
            <a:r>
              <a:rPr lang="en-US" sz="1597" dirty="0">
                <a:solidFill>
                  <a:srgbClr val="FFFFFF"/>
                </a:solidFill>
                <a:latin typeface="PT Sans" pitchFamily="34" charset="0"/>
                <a:ea typeface="PT Sans" pitchFamily="34" charset="-122"/>
                <a:cs typeface="PT Sans" pitchFamily="34" charset="-120"/>
              </a:rPr>
              <a:t>While the platform strives to offer a diverse range of payment options, it may be limited in its ability to support all preferred methods, potentially excluding users with limited access to conventional banking services.</a:t>
            </a:r>
            <a:endParaRPr lang="en-US" sz="1597" dirty="0">
              <a:solidFill>
                <a:prstClr val="black"/>
              </a:solidFill>
            </a:endParaRPr>
          </a:p>
        </p:txBody>
      </p:sp>
      <p:sp>
        <p:nvSpPr>
          <p:cNvPr id="12" name="Shape 8"/>
          <p:cNvSpPr/>
          <p:nvPr/>
        </p:nvSpPr>
        <p:spPr>
          <a:xfrm>
            <a:off x="952023" y="5978445"/>
            <a:ext cx="9068633" cy="1863566"/>
          </a:xfrm>
          <a:prstGeom prst="roundRect">
            <a:avLst>
              <a:gd name="adj" fmla="val 19593"/>
            </a:avLst>
          </a:prstGeom>
          <a:solidFill>
            <a:srgbClr val="00002E"/>
          </a:solidFill>
          <a:ln w="22860">
            <a:solidFill>
              <a:srgbClr val="FFFFFF"/>
            </a:solidFill>
            <a:prstDash val="solid"/>
          </a:ln>
        </p:spPr>
      </p:sp>
      <p:sp>
        <p:nvSpPr>
          <p:cNvPr id="13" name="Text 9"/>
          <p:cNvSpPr/>
          <p:nvPr/>
        </p:nvSpPr>
        <p:spPr>
          <a:xfrm>
            <a:off x="1185683" y="6015670"/>
            <a:ext cx="2535555" cy="316944"/>
          </a:xfrm>
          <a:prstGeom prst="rect">
            <a:avLst/>
          </a:prstGeom>
          <a:noFill/>
          <a:ln/>
        </p:spPr>
        <p:txBody>
          <a:bodyPr wrap="none" rtlCol="0" anchor="t"/>
          <a:lstStyle/>
          <a:p>
            <a:pPr>
              <a:lnSpc>
                <a:spcPts val="2496"/>
              </a:lnSpc>
            </a:pPr>
            <a:r>
              <a:rPr lang="en-US" sz="1997" b="1" dirty="0">
                <a:solidFill>
                  <a:srgbClr val="DD785E"/>
                </a:solidFill>
                <a:latin typeface="Nunito" pitchFamily="34" charset="0"/>
                <a:ea typeface="Nunito" pitchFamily="34" charset="-122"/>
                <a:cs typeface="Nunito" pitchFamily="34" charset="-120"/>
              </a:rPr>
              <a:t>Internet Dependency</a:t>
            </a:r>
            <a:endParaRPr lang="en-US" sz="1997" dirty="0">
              <a:solidFill>
                <a:prstClr val="black"/>
              </a:solidFill>
            </a:endParaRPr>
          </a:p>
        </p:txBody>
      </p:sp>
      <p:sp>
        <p:nvSpPr>
          <p:cNvPr id="14" name="Text 10"/>
          <p:cNvSpPr/>
          <p:nvPr/>
        </p:nvSpPr>
        <p:spPr>
          <a:xfrm>
            <a:off x="1177647" y="6315432"/>
            <a:ext cx="8617387" cy="973693"/>
          </a:xfrm>
          <a:prstGeom prst="rect">
            <a:avLst/>
          </a:prstGeom>
          <a:noFill/>
          <a:ln/>
        </p:spPr>
        <p:txBody>
          <a:bodyPr wrap="square" rtlCol="0" anchor="t"/>
          <a:lstStyle/>
          <a:p>
            <a:pPr>
              <a:lnSpc>
                <a:spcPts val="2556"/>
              </a:lnSpc>
            </a:pPr>
            <a:r>
              <a:rPr lang="en-US" sz="1597" dirty="0">
                <a:solidFill>
                  <a:srgbClr val="FFFFFF"/>
                </a:solidFill>
                <a:latin typeface="PT Sans" pitchFamily="34" charset="0"/>
                <a:ea typeface="PT Sans" pitchFamily="34" charset="-122"/>
                <a:cs typeface="PT Sans" pitchFamily="34" charset="-120"/>
              </a:rPr>
              <a:t>The platform's reliance on stable internet connectivity may pose challenges in regions with unreliable or limited internet infrastructure, potentially impacting user access and the overall accessibility of the service.</a:t>
            </a:r>
            <a:endParaRPr lang="en-US" sz="1597" dirty="0">
              <a:solidFill>
                <a:prstClr val="black"/>
              </a:solidFill>
            </a:endParaRPr>
          </a:p>
        </p:txBody>
      </p:sp>
    </p:spTree>
    <p:extLst>
      <p:ext uri="{BB962C8B-B14F-4D97-AF65-F5344CB8AC3E}">
        <p14:creationId xmlns:p14="http://schemas.microsoft.com/office/powerpoint/2010/main" val="3634990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9" y="-1"/>
            <a:ext cx="14630400" cy="8232279"/>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838456" y="2371844"/>
            <a:ext cx="6953488" cy="972026"/>
          </a:xfrm>
          <a:prstGeom prst="rect">
            <a:avLst/>
          </a:prstGeom>
          <a:noFill/>
          <a:ln/>
        </p:spPr>
        <p:txBody>
          <a:bodyPr wrap="square" rtlCol="0" anchor="t"/>
          <a:lstStyle/>
          <a:p>
            <a:pPr>
              <a:lnSpc>
                <a:spcPts val="3827"/>
              </a:lnSpc>
            </a:pPr>
            <a:r>
              <a:rPr lang="en-US" sz="3062" b="1" dirty="0">
                <a:solidFill>
                  <a:srgbClr val="FFFFFF"/>
                </a:solidFill>
                <a:latin typeface="Nunito" pitchFamily="34" charset="0"/>
                <a:ea typeface="Nunito" pitchFamily="34" charset="-122"/>
                <a:cs typeface="Nunito" pitchFamily="34" charset="-120"/>
              </a:rPr>
              <a:t>Significance: Transforming the Transportation Landscape</a:t>
            </a:r>
            <a:endParaRPr lang="en-US" sz="3062" dirty="0">
              <a:solidFill>
                <a:prstClr val="black"/>
              </a:solidFill>
            </a:endParaRPr>
          </a:p>
        </p:txBody>
      </p:sp>
      <p:sp>
        <p:nvSpPr>
          <p:cNvPr id="6" name="Shape 2"/>
          <p:cNvSpPr/>
          <p:nvPr/>
        </p:nvSpPr>
        <p:spPr>
          <a:xfrm>
            <a:off x="3838456" y="6105525"/>
            <a:ext cx="6953488" cy="19407"/>
          </a:xfrm>
          <a:prstGeom prst="rect">
            <a:avLst/>
          </a:prstGeom>
          <a:solidFill>
            <a:srgbClr val="262654"/>
          </a:solidFill>
          <a:ln/>
        </p:spPr>
      </p:sp>
      <p:sp>
        <p:nvSpPr>
          <p:cNvPr id="7" name="Shape 3"/>
          <p:cNvSpPr/>
          <p:nvPr/>
        </p:nvSpPr>
        <p:spPr>
          <a:xfrm>
            <a:off x="5528250" y="5561231"/>
            <a:ext cx="19407" cy="544354"/>
          </a:xfrm>
          <a:prstGeom prst="rect">
            <a:avLst/>
          </a:prstGeom>
          <a:solidFill>
            <a:srgbClr val="F2B42D"/>
          </a:solidFill>
          <a:ln/>
        </p:spPr>
      </p:sp>
      <p:sp>
        <p:nvSpPr>
          <p:cNvPr id="8" name="Shape 4"/>
          <p:cNvSpPr/>
          <p:nvPr/>
        </p:nvSpPr>
        <p:spPr>
          <a:xfrm>
            <a:off x="5363051" y="5930563"/>
            <a:ext cx="349925" cy="349925"/>
          </a:xfrm>
          <a:prstGeom prst="roundRect">
            <a:avLst>
              <a:gd name="adj" fmla="val 80009"/>
            </a:avLst>
          </a:prstGeom>
          <a:solidFill>
            <a:srgbClr val="00002E"/>
          </a:solidFill>
          <a:ln w="15240">
            <a:solidFill>
              <a:srgbClr val="FFFFFF"/>
            </a:solidFill>
            <a:prstDash val="solid"/>
          </a:ln>
        </p:spPr>
      </p:sp>
      <p:sp>
        <p:nvSpPr>
          <p:cNvPr id="9" name="Text 5"/>
          <p:cNvSpPr/>
          <p:nvPr/>
        </p:nvSpPr>
        <p:spPr>
          <a:xfrm>
            <a:off x="5467945" y="5959614"/>
            <a:ext cx="140018" cy="291703"/>
          </a:xfrm>
          <a:prstGeom prst="rect">
            <a:avLst/>
          </a:prstGeom>
          <a:noFill/>
          <a:ln/>
        </p:spPr>
        <p:txBody>
          <a:bodyPr wrap="none" rtlCol="0" anchor="t"/>
          <a:lstStyle/>
          <a:p>
            <a:pPr algn="ctr">
              <a:lnSpc>
                <a:spcPts val="2296"/>
              </a:lnSpc>
            </a:pPr>
            <a:r>
              <a:rPr lang="en-US" sz="1837" b="1" dirty="0">
                <a:solidFill>
                  <a:srgbClr val="F2B42D"/>
                </a:solidFill>
                <a:latin typeface="Nunito" pitchFamily="34" charset="0"/>
                <a:ea typeface="Nunito" pitchFamily="34" charset="-122"/>
                <a:cs typeface="Nunito" pitchFamily="34" charset="-120"/>
              </a:rPr>
              <a:t>1</a:t>
            </a:r>
            <a:endParaRPr lang="en-US" sz="1837" dirty="0">
              <a:solidFill>
                <a:prstClr val="black"/>
              </a:solidFill>
            </a:endParaRPr>
          </a:p>
        </p:txBody>
      </p:sp>
      <p:sp>
        <p:nvSpPr>
          <p:cNvPr id="10" name="Text 6"/>
          <p:cNvSpPr/>
          <p:nvPr/>
        </p:nvSpPr>
        <p:spPr>
          <a:xfrm>
            <a:off x="4111585" y="3577114"/>
            <a:ext cx="2852738" cy="243007"/>
          </a:xfrm>
          <a:prstGeom prst="rect">
            <a:avLst/>
          </a:prstGeom>
          <a:noFill/>
          <a:ln/>
        </p:spPr>
        <p:txBody>
          <a:bodyPr wrap="none" rtlCol="0" anchor="t"/>
          <a:lstStyle/>
          <a:p>
            <a:pPr algn="ctr">
              <a:lnSpc>
                <a:spcPts val="1914"/>
              </a:lnSpc>
            </a:pPr>
            <a:r>
              <a:rPr lang="en-US" sz="1531" b="1" dirty="0">
                <a:solidFill>
                  <a:srgbClr val="F2B42D"/>
                </a:solidFill>
                <a:latin typeface="Nunito" pitchFamily="34" charset="0"/>
                <a:ea typeface="Nunito" pitchFamily="34" charset="-122"/>
                <a:cs typeface="Nunito" pitchFamily="34" charset="-120"/>
              </a:rPr>
              <a:t>Enhanced Passenger Experience</a:t>
            </a:r>
            <a:endParaRPr lang="en-US" sz="1531" dirty="0">
              <a:solidFill>
                <a:prstClr val="black"/>
              </a:solidFill>
            </a:endParaRPr>
          </a:p>
        </p:txBody>
      </p:sp>
      <p:sp>
        <p:nvSpPr>
          <p:cNvPr id="11" name="Text 7"/>
          <p:cNvSpPr/>
          <p:nvPr/>
        </p:nvSpPr>
        <p:spPr>
          <a:xfrm>
            <a:off x="3993952" y="3913346"/>
            <a:ext cx="3088005" cy="1492329"/>
          </a:xfrm>
          <a:prstGeom prst="rect">
            <a:avLst/>
          </a:prstGeom>
          <a:noFill/>
          <a:ln/>
        </p:spPr>
        <p:txBody>
          <a:bodyPr wrap="square" rtlCol="0" anchor="t"/>
          <a:lstStyle/>
          <a:p>
            <a:pPr algn="ctr">
              <a:lnSpc>
                <a:spcPts val="1960"/>
              </a:lnSpc>
            </a:pPr>
            <a:r>
              <a:rPr lang="en-US" sz="1225" dirty="0">
                <a:solidFill>
                  <a:srgbClr val="FFFFFF"/>
                </a:solidFill>
                <a:latin typeface="PT Sans" pitchFamily="34" charset="0"/>
                <a:ea typeface="PT Sans" pitchFamily="34" charset="-122"/>
                <a:cs typeface="PT Sans" pitchFamily="34" charset="-120"/>
              </a:rPr>
              <a:t>The platform aims to elevate the passenger experience by providing a user-friendly and convenient booking process, real-time route information, and secure payment options, leading to increased satisfaction and loyalty among travellers.</a:t>
            </a:r>
            <a:endParaRPr lang="en-US" sz="1225" dirty="0">
              <a:solidFill>
                <a:prstClr val="black"/>
              </a:solidFill>
            </a:endParaRPr>
          </a:p>
        </p:txBody>
      </p:sp>
      <p:sp>
        <p:nvSpPr>
          <p:cNvPr id="12" name="Shape 8"/>
          <p:cNvSpPr/>
          <p:nvPr/>
        </p:nvSpPr>
        <p:spPr>
          <a:xfrm>
            <a:off x="7305496" y="6105465"/>
            <a:ext cx="19407" cy="544354"/>
          </a:xfrm>
          <a:prstGeom prst="rect">
            <a:avLst/>
          </a:prstGeom>
          <a:solidFill>
            <a:srgbClr val="D7425E"/>
          </a:solidFill>
          <a:ln/>
        </p:spPr>
      </p:sp>
      <p:sp>
        <p:nvSpPr>
          <p:cNvPr id="13" name="Shape 9"/>
          <p:cNvSpPr/>
          <p:nvPr/>
        </p:nvSpPr>
        <p:spPr>
          <a:xfrm>
            <a:off x="7140297" y="5930563"/>
            <a:ext cx="349925" cy="349925"/>
          </a:xfrm>
          <a:prstGeom prst="roundRect">
            <a:avLst>
              <a:gd name="adj" fmla="val 80009"/>
            </a:avLst>
          </a:prstGeom>
          <a:solidFill>
            <a:srgbClr val="00002E"/>
          </a:solidFill>
          <a:ln w="15240">
            <a:solidFill>
              <a:srgbClr val="FFFFFF"/>
            </a:solidFill>
            <a:prstDash val="solid"/>
          </a:ln>
        </p:spPr>
      </p:sp>
      <p:sp>
        <p:nvSpPr>
          <p:cNvPr id="14" name="Text 10"/>
          <p:cNvSpPr/>
          <p:nvPr/>
        </p:nvSpPr>
        <p:spPr>
          <a:xfrm>
            <a:off x="7245191" y="5959614"/>
            <a:ext cx="140018" cy="291703"/>
          </a:xfrm>
          <a:prstGeom prst="rect">
            <a:avLst/>
          </a:prstGeom>
          <a:noFill/>
          <a:ln/>
        </p:spPr>
        <p:txBody>
          <a:bodyPr wrap="none" rtlCol="0" anchor="t"/>
          <a:lstStyle/>
          <a:p>
            <a:pPr algn="ctr">
              <a:lnSpc>
                <a:spcPts val="2296"/>
              </a:lnSpc>
            </a:pPr>
            <a:r>
              <a:rPr lang="en-US" sz="1837" b="1" dirty="0">
                <a:solidFill>
                  <a:srgbClr val="D7425E"/>
                </a:solidFill>
                <a:latin typeface="Nunito" pitchFamily="34" charset="0"/>
                <a:ea typeface="Nunito" pitchFamily="34" charset="-122"/>
                <a:cs typeface="Nunito" pitchFamily="34" charset="-120"/>
              </a:rPr>
              <a:t>2</a:t>
            </a:r>
            <a:endParaRPr lang="en-US" sz="1837" dirty="0">
              <a:solidFill>
                <a:prstClr val="black"/>
              </a:solidFill>
            </a:endParaRPr>
          </a:p>
        </p:txBody>
      </p:sp>
      <p:sp>
        <p:nvSpPr>
          <p:cNvPr id="15" name="Text 11"/>
          <p:cNvSpPr/>
          <p:nvPr/>
        </p:nvSpPr>
        <p:spPr>
          <a:xfrm>
            <a:off x="6343055" y="6562367"/>
            <a:ext cx="1944172" cy="243007"/>
          </a:xfrm>
          <a:prstGeom prst="rect">
            <a:avLst/>
          </a:prstGeom>
          <a:noFill/>
          <a:ln/>
        </p:spPr>
        <p:txBody>
          <a:bodyPr wrap="none" rtlCol="0" anchor="t"/>
          <a:lstStyle/>
          <a:p>
            <a:pPr algn="ctr">
              <a:lnSpc>
                <a:spcPts val="1914"/>
              </a:lnSpc>
            </a:pPr>
            <a:r>
              <a:rPr lang="en-US" sz="1531" b="1" dirty="0">
                <a:solidFill>
                  <a:srgbClr val="D7425E"/>
                </a:solidFill>
                <a:latin typeface="Nunito" pitchFamily="34" charset="0"/>
                <a:ea typeface="Nunito" pitchFamily="34" charset="-122"/>
                <a:cs typeface="Nunito" pitchFamily="34" charset="-120"/>
              </a:rPr>
              <a:t>Operational Efficiency</a:t>
            </a:r>
            <a:endParaRPr lang="en-US" sz="1531" dirty="0">
              <a:solidFill>
                <a:prstClr val="black"/>
              </a:solidFill>
            </a:endParaRPr>
          </a:p>
        </p:txBody>
      </p:sp>
      <p:sp>
        <p:nvSpPr>
          <p:cNvPr id="16" name="Text 12"/>
          <p:cNvSpPr/>
          <p:nvPr/>
        </p:nvSpPr>
        <p:spPr>
          <a:xfrm>
            <a:off x="5771198" y="6827724"/>
            <a:ext cx="3088005" cy="1741051"/>
          </a:xfrm>
          <a:prstGeom prst="rect">
            <a:avLst/>
          </a:prstGeom>
          <a:noFill/>
          <a:ln/>
        </p:spPr>
        <p:txBody>
          <a:bodyPr wrap="square" rtlCol="0" anchor="t"/>
          <a:lstStyle/>
          <a:p>
            <a:pPr algn="ctr">
              <a:lnSpc>
                <a:spcPts val="1960"/>
              </a:lnSpc>
            </a:pPr>
            <a:r>
              <a:rPr lang="en-US" sz="1225" dirty="0">
                <a:solidFill>
                  <a:srgbClr val="FFFFFF"/>
                </a:solidFill>
                <a:latin typeface="PT Sans" pitchFamily="34" charset="0"/>
                <a:ea typeface="PT Sans" pitchFamily="34" charset="-122"/>
                <a:cs typeface="PT Sans" pitchFamily="34" charset="-120"/>
              </a:rPr>
              <a:t>For bus operators, the platform streamlines ticketing operations, optimizing seat allocation, minimizing errors, and enhancing overall efficiency. </a:t>
            </a:r>
            <a:endParaRPr lang="en-US" sz="1225" dirty="0">
              <a:solidFill>
                <a:prstClr val="black"/>
              </a:solidFill>
            </a:endParaRPr>
          </a:p>
        </p:txBody>
      </p:sp>
      <p:sp>
        <p:nvSpPr>
          <p:cNvPr id="17" name="Shape 13"/>
          <p:cNvSpPr/>
          <p:nvPr/>
        </p:nvSpPr>
        <p:spPr>
          <a:xfrm>
            <a:off x="9082742" y="5561231"/>
            <a:ext cx="19407" cy="544354"/>
          </a:xfrm>
          <a:prstGeom prst="rect">
            <a:avLst/>
          </a:prstGeom>
          <a:solidFill>
            <a:srgbClr val="DD785E"/>
          </a:solidFill>
          <a:ln/>
        </p:spPr>
      </p:sp>
      <p:sp>
        <p:nvSpPr>
          <p:cNvPr id="18" name="Shape 14"/>
          <p:cNvSpPr/>
          <p:nvPr/>
        </p:nvSpPr>
        <p:spPr>
          <a:xfrm>
            <a:off x="8917543" y="5930563"/>
            <a:ext cx="349925" cy="349925"/>
          </a:xfrm>
          <a:prstGeom prst="roundRect">
            <a:avLst>
              <a:gd name="adj" fmla="val 80009"/>
            </a:avLst>
          </a:prstGeom>
          <a:solidFill>
            <a:srgbClr val="00002E"/>
          </a:solidFill>
          <a:ln w="15240">
            <a:solidFill>
              <a:srgbClr val="FFFFFF"/>
            </a:solidFill>
            <a:prstDash val="solid"/>
          </a:ln>
        </p:spPr>
      </p:sp>
      <p:sp>
        <p:nvSpPr>
          <p:cNvPr id="19" name="Text 15"/>
          <p:cNvSpPr/>
          <p:nvPr/>
        </p:nvSpPr>
        <p:spPr>
          <a:xfrm>
            <a:off x="9022437" y="5959614"/>
            <a:ext cx="140018" cy="291703"/>
          </a:xfrm>
          <a:prstGeom prst="rect">
            <a:avLst/>
          </a:prstGeom>
          <a:noFill/>
          <a:ln/>
        </p:spPr>
        <p:txBody>
          <a:bodyPr wrap="none" rtlCol="0" anchor="t"/>
          <a:lstStyle/>
          <a:p>
            <a:pPr algn="ctr">
              <a:lnSpc>
                <a:spcPts val="2296"/>
              </a:lnSpc>
            </a:pPr>
            <a:r>
              <a:rPr lang="en-US" sz="1837" b="1" dirty="0">
                <a:solidFill>
                  <a:srgbClr val="DD785E"/>
                </a:solidFill>
                <a:latin typeface="Nunito" pitchFamily="34" charset="0"/>
                <a:ea typeface="Nunito" pitchFamily="34" charset="-122"/>
                <a:cs typeface="Nunito" pitchFamily="34" charset="-120"/>
              </a:rPr>
              <a:t>3</a:t>
            </a:r>
            <a:endParaRPr lang="en-US" sz="1837" dirty="0">
              <a:solidFill>
                <a:prstClr val="black"/>
              </a:solidFill>
            </a:endParaRPr>
          </a:p>
        </p:txBody>
      </p:sp>
      <p:sp>
        <p:nvSpPr>
          <p:cNvPr id="20" name="Text 16"/>
          <p:cNvSpPr/>
          <p:nvPr/>
        </p:nvSpPr>
        <p:spPr>
          <a:xfrm>
            <a:off x="8068508" y="3825835"/>
            <a:ext cx="2047875" cy="243007"/>
          </a:xfrm>
          <a:prstGeom prst="rect">
            <a:avLst/>
          </a:prstGeom>
          <a:noFill/>
          <a:ln/>
        </p:spPr>
        <p:txBody>
          <a:bodyPr wrap="none" rtlCol="0" anchor="t"/>
          <a:lstStyle/>
          <a:p>
            <a:pPr algn="ctr">
              <a:lnSpc>
                <a:spcPts val="1914"/>
              </a:lnSpc>
            </a:pPr>
            <a:r>
              <a:rPr lang="en-US" sz="1531" b="1" dirty="0">
                <a:solidFill>
                  <a:srgbClr val="DD785E"/>
                </a:solidFill>
                <a:latin typeface="Nunito" pitchFamily="34" charset="0"/>
                <a:ea typeface="Nunito" pitchFamily="34" charset="-122"/>
                <a:cs typeface="Nunito" pitchFamily="34" charset="-120"/>
              </a:rPr>
              <a:t>Industry Modernization</a:t>
            </a:r>
            <a:endParaRPr lang="en-US" sz="1531" dirty="0">
              <a:solidFill>
                <a:prstClr val="black"/>
              </a:solidFill>
            </a:endParaRPr>
          </a:p>
        </p:txBody>
      </p:sp>
      <p:sp>
        <p:nvSpPr>
          <p:cNvPr id="21" name="Text 17"/>
          <p:cNvSpPr/>
          <p:nvPr/>
        </p:nvSpPr>
        <p:spPr>
          <a:xfrm>
            <a:off x="7548443" y="4162068"/>
            <a:ext cx="3088005" cy="1243608"/>
          </a:xfrm>
          <a:prstGeom prst="rect">
            <a:avLst/>
          </a:prstGeom>
          <a:noFill/>
          <a:ln/>
        </p:spPr>
        <p:txBody>
          <a:bodyPr wrap="square" rtlCol="0" anchor="t"/>
          <a:lstStyle/>
          <a:p>
            <a:pPr algn="ctr">
              <a:lnSpc>
                <a:spcPts val="1960"/>
              </a:lnSpc>
            </a:pPr>
            <a:r>
              <a:rPr lang="en-US" sz="1225" dirty="0">
                <a:solidFill>
                  <a:srgbClr val="FFFFFF"/>
                </a:solidFill>
                <a:latin typeface="PT Sans" pitchFamily="34" charset="0"/>
                <a:ea typeface="PT Sans" pitchFamily="34" charset="-122"/>
                <a:cs typeface="PT Sans" pitchFamily="34" charset="-120"/>
              </a:rPr>
              <a:t>By </a:t>
            </a:r>
            <a:r>
              <a:rPr lang="en-US" sz="1225" dirty="0" smtClean="0">
                <a:solidFill>
                  <a:srgbClr val="FFFFFF"/>
                </a:solidFill>
                <a:latin typeface="PT Sans" pitchFamily="34" charset="0"/>
                <a:ea typeface="PT Sans" pitchFamily="34" charset="-122"/>
                <a:cs typeface="PT Sans" pitchFamily="34" charset="-120"/>
              </a:rPr>
              <a:t>define digital </a:t>
            </a:r>
            <a:r>
              <a:rPr lang="en-US" sz="1225" dirty="0">
                <a:solidFill>
                  <a:srgbClr val="FFFFFF"/>
                </a:solidFill>
                <a:latin typeface="PT Sans" pitchFamily="34" charset="0"/>
                <a:ea typeface="PT Sans" pitchFamily="34" charset="-122"/>
                <a:cs typeface="PT Sans" pitchFamily="34" charset="-120"/>
              </a:rPr>
              <a:t>technologies and online platforms, the project represents a significant step towards modernizing and digitizing the transportation industry, fostering innovation, efficiency, and adaptability within the sector.</a:t>
            </a:r>
            <a:endParaRPr lang="en-US" sz="1225" dirty="0">
              <a:solidFill>
                <a:prstClr val="black"/>
              </a:solidFill>
            </a:endParaRPr>
          </a:p>
        </p:txBody>
      </p:sp>
    </p:spTree>
    <p:extLst>
      <p:ext uri="{BB962C8B-B14F-4D97-AF65-F5344CB8AC3E}">
        <p14:creationId xmlns:p14="http://schemas.microsoft.com/office/powerpoint/2010/main" val="354475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0145" y="0"/>
            <a:ext cx="14630400" cy="8230433"/>
          </a:xfrm>
          <a:prstGeom prst="rect">
            <a:avLst/>
          </a:prstGeom>
          <a:solidFill>
            <a:srgbClr val="00002E">
              <a:alpha val="75000"/>
            </a:srgbClr>
          </a:solidFill>
          <a:ln/>
        </p:spPr>
      </p:sp>
      <p:sp>
        <p:nvSpPr>
          <p:cNvPr id="4" name="Text 1"/>
          <p:cNvSpPr/>
          <p:nvPr/>
        </p:nvSpPr>
        <p:spPr>
          <a:xfrm>
            <a:off x="2911078" y="541734"/>
            <a:ext cx="8808125" cy="1231344"/>
          </a:xfrm>
          <a:prstGeom prst="rect">
            <a:avLst/>
          </a:prstGeom>
          <a:noFill/>
          <a:ln/>
        </p:spPr>
        <p:txBody>
          <a:bodyPr wrap="square" rtlCol="0" anchor="t"/>
          <a:lstStyle/>
          <a:p>
            <a:pPr>
              <a:lnSpc>
                <a:spcPts val="4848"/>
              </a:lnSpc>
            </a:pPr>
            <a:r>
              <a:rPr lang="en-US" sz="3878" b="1" dirty="0">
                <a:solidFill>
                  <a:srgbClr val="FFFFFF"/>
                </a:solidFill>
                <a:latin typeface="Nunito" pitchFamily="34" charset="0"/>
                <a:ea typeface="Nunito" pitchFamily="34" charset="-122"/>
                <a:cs typeface="Nunito" pitchFamily="34" charset="-120"/>
              </a:rPr>
              <a:t>Significance: Empowering Stakeholders</a:t>
            </a:r>
            <a:endParaRPr lang="en-US" sz="3878" dirty="0">
              <a:solidFill>
                <a:prstClr val="black"/>
              </a:solidFill>
            </a:endParaRPr>
          </a:p>
        </p:txBody>
      </p:sp>
      <p:pic>
        <p:nvPicPr>
          <p:cNvPr id="5" name="Image 1" descr="preencoded.png"/>
          <p:cNvPicPr>
            <a:picLocks noChangeAspect="1"/>
          </p:cNvPicPr>
          <p:nvPr/>
        </p:nvPicPr>
        <p:blipFill>
          <a:blip r:embed="rId4"/>
          <a:stretch>
            <a:fillRect/>
          </a:stretch>
        </p:blipFill>
        <p:spPr>
          <a:xfrm>
            <a:off x="569094" y="2167057"/>
            <a:ext cx="492443" cy="492443"/>
          </a:xfrm>
          <a:prstGeom prst="rect">
            <a:avLst/>
          </a:prstGeom>
        </p:spPr>
      </p:pic>
      <p:sp>
        <p:nvSpPr>
          <p:cNvPr id="6" name="Text 2"/>
          <p:cNvSpPr/>
          <p:nvPr/>
        </p:nvSpPr>
        <p:spPr>
          <a:xfrm>
            <a:off x="569094" y="2848357"/>
            <a:ext cx="1980367" cy="307777"/>
          </a:xfrm>
          <a:prstGeom prst="rect">
            <a:avLst/>
          </a:prstGeom>
          <a:noFill/>
          <a:ln/>
        </p:spPr>
        <p:txBody>
          <a:bodyPr wrap="none" rtlCol="0" anchor="t"/>
          <a:lstStyle/>
          <a:p>
            <a:pPr>
              <a:lnSpc>
                <a:spcPts val="2424"/>
              </a:lnSpc>
            </a:pPr>
            <a:r>
              <a:rPr lang="en-US" sz="1939" b="1" dirty="0">
                <a:solidFill>
                  <a:srgbClr val="F2B42D"/>
                </a:solidFill>
                <a:latin typeface="Nunito" pitchFamily="34" charset="0"/>
                <a:ea typeface="Nunito" pitchFamily="34" charset="-122"/>
                <a:cs typeface="Nunito" pitchFamily="34" charset="-120"/>
              </a:rPr>
              <a:t>Accessibility</a:t>
            </a:r>
            <a:endParaRPr lang="en-US" sz="1939" dirty="0">
              <a:solidFill>
                <a:prstClr val="black"/>
              </a:solidFill>
            </a:endParaRPr>
          </a:p>
        </p:txBody>
      </p:sp>
      <p:sp>
        <p:nvSpPr>
          <p:cNvPr id="7" name="Text 3"/>
          <p:cNvSpPr/>
          <p:nvPr/>
        </p:nvSpPr>
        <p:spPr>
          <a:xfrm>
            <a:off x="447870" y="3282315"/>
            <a:ext cx="3453391" cy="2558648"/>
          </a:xfrm>
          <a:prstGeom prst="rect">
            <a:avLst/>
          </a:prstGeom>
          <a:noFill/>
          <a:ln/>
        </p:spPr>
        <p:txBody>
          <a:bodyPr wrap="square" rtlCol="0" anchor="t"/>
          <a:lstStyle/>
          <a:p>
            <a:pPr>
              <a:lnSpc>
                <a:spcPts val="2482"/>
              </a:lnSpc>
            </a:pPr>
            <a:r>
              <a:rPr lang="en-US" sz="1551" dirty="0">
                <a:solidFill>
                  <a:srgbClr val="FFFFFF"/>
                </a:solidFill>
                <a:latin typeface="PT Sans" pitchFamily="34" charset="0"/>
                <a:ea typeface="PT Sans" pitchFamily="34" charset="-122"/>
                <a:cs typeface="PT Sans" pitchFamily="34" charset="-120"/>
              </a:rPr>
              <a:t>The platform enhances accessibility to bus services by enabling passengers </a:t>
            </a:r>
            <a:r>
              <a:rPr lang="en-US" sz="1551">
                <a:solidFill>
                  <a:srgbClr val="FFFFFF"/>
                </a:solidFill>
                <a:latin typeface="PT Sans" pitchFamily="34" charset="0"/>
                <a:ea typeface="PT Sans" pitchFamily="34" charset="-122"/>
                <a:cs typeface="PT Sans" pitchFamily="34" charset="-120"/>
              </a:rPr>
              <a:t>to </a:t>
            </a:r>
            <a:r>
              <a:rPr lang="en-US" sz="1551" smtClean="0">
                <a:solidFill>
                  <a:srgbClr val="FFFFFF"/>
                </a:solidFill>
                <a:latin typeface="PT Sans" pitchFamily="34" charset="0"/>
                <a:ea typeface="PT Sans" pitchFamily="34" charset="-122"/>
                <a:cs typeface="PT Sans" pitchFamily="34" charset="-120"/>
              </a:rPr>
              <a:t>search, </a:t>
            </a:r>
            <a:r>
              <a:rPr lang="en-US" sz="1551" dirty="0">
                <a:solidFill>
                  <a:srgbClr val="FFFFFF"/>
                </a:solidFill>
                <a:latin typeface="PT Sans" pitchFamily="34" charset="0"/>
                <a:ea typeface="PT Sans" pitchFamily="34" charset="-122"/>
                <a:cs typeface="PT Sans" pitchFamily="34" charset="-120"/>
              </a:rPr>
              <a:t>and book tickets from the comfort of their homes or on the go, promoting greater mobility and flexibility for travellers.</a:t>
            </a:r>
            <a:endParaRPr lang="en-US" sz="1551" dirty="0">
              <a:solidFill>
                <a:prstClr val="black"/>
              </a:solidFill>
            </a:endParaRPr>
          </a:p>
        </p:txBody>
      </p:sp>
      <p:pic>
        <p:nvPicPr>
          <p:cNvPr id="8" name="Image 2" descr="preencoded.png"/>
          <p:cNvPicPr>
            <a:picLocks noChangeAspect="1"/>
          </p:cNvPicPr>
          <p:nvPr/>
        </p:nvPicPr>
        <p:blipFill>
          <a:blip r:embed="rId5"/>
          <a:stretch>
            <a:fillRect/>
          </a:stretch>
        </p:blipFill>
        <p:spPr>
          <a:xfrm>
            <a:off x="4029963" y="2201029"/>
            <a:ext cx="492443" cy="492443"/>
          </a:xfrm>
          <a:prstGeom prst="rect">
            <a:avLst/>
          </a:prstGeom>
        </p:spPr>
      </p:pic>
      <p:sp>
        <p:nvSpPr>
          <p:cNvPr id="9" name="Text 4"/>
          <p:cNvSpPr/>
          <p:nvPr/>
        </p:nvSpPr>
        <p:spPr>
          <a:xfrm>
            <a:off x="3901969" y="2858948"/>
            <a:ext cx="1980367" cy="615553"/>
          </a:xfrm>
          <a:prstGeom prst="rect">
            <a:avLst/>
          </a:prstGeom>
          <a:noFill/>
          <a:ln/>
        </p:spPr>
        <p:txBody>
          <a:bodyPr wrap="square" rtlCol="0" anchor="t"/>
          <a:lstStyle/>
          <a:p>
            <a:pPr>
              <a:lnSpc>
                <a:spcPts val="2424"/>
              </a:lnSpc>
            </a:pPr>
            <a:r>
              <a:rPr lang="en-US" sz="1939" b="1" dirty="0">
                <a:solidFill>
                  <a:srgbClr val="D7425E"/>
                </a:solidFill>
                <a:latin typeface="Nunito" pitchFamily="34" charset="0"/>
                <a:ea typeface="Nunito" pitchFamily="34" charset="-122"/>
                <a:cs typeface="Nunito" pitchFamily="34" charset="-120"/>
              </a:rPr>
              <a:t>Competitive Edge</a:t>
            </a:r>
            <a:endParaRPr lang="en-US" sz="1939" dirty="0">
              <a:solidFill>
                <a:prstClr val="black"/>
              </a:solidFill>
            </a:endParaRPr>
          </a:p>
        </p:txBody>
      </p:sp>
      <p:sp>
        <p:nvSpPr>
          <p:cNvPr id="10" name="Text 5"/>
          <p:cNvSpPr/>
          <p:nvPr/>
        </p:nvSpPr>
        <p:spPr>
          <a:xfrm>
            <a:off x="3825552" y="3590092"/>
            <a:ext cx="3341774" cy="2950667"/>
          </a:xfrm>
          <a:prstGeom prst="rect">
            <a:avLst/>
          </a:prstGeom>
          <a:noFill/>
          <a:ln/>
        </p:spPr>
        <p:txBody>
          <a:bodyPr wrap="square" rtlCol="0" anchor="t"/>
          <a:lstStyle/>
          <a:p>
            <a:pPr>
              <a:lnSpc>
                <a:spcPts val="2482"/>
              </a:lnSpc>
            </a:pPr>
            <a:r>
              <a:rPr lang="en-US" sz="1551" dirty="0">
                <a:solidFill>
                  <a:srgbClr val="FFFFFF"/>
                </a:solidFill>
                <a:latin typeface="PT Sans" pitchFamily="34" charset="0"/>
                <a:ea typeface="PT Sans" pitchFamily="34" charset="-122"/>
                <a:cs typeface="PT Sans" pitchFamily="34" charset="-120"/>
              </a:rPr>
              <a:t>By offering modernized and customer-centric services, the platform provides bus operators with a competitive edge, allowing them to attract and retain passengers, differentiate themselves from competitors, and capture a larger share of the market.</a:t>
            </a:r>
            <a:endParaRPr lang="en-US" sz="1551" dirty="0">
              <a:solidFill>
                <a:prstClr val="black"/>
              </a:solidFill>
            </a:endParaRPr>
          </a:p>
        </p:txBody>
      </p:sp>
      <p:pic>
        <p:nvPicPr>
          <p:cNvPr id="11" name="Image 3" descr="preencoded.png"/>
          <p:cNvPicPr>
            <a:picLocks noChangeAspect="1"/>
          </p:cNvPicPr>
          <p:nvPr/>
        </p:nvPicPr>
        <p:blipFill>
          <a:blip r:embed="rId6"/>
          <a:stretch>
            <a:fillRect/>
          </a:stretch>
        </p:blipFill>
        <p:spPr>
          <a:xfrm>
            <a:off x="7068978" y="2167057"/>
            <a:ext cx="492443" cy="492443"/>
          </a:xfrm>
          <a:prstGeom prst="rect">
            <a:avLst/>
          </a:prstGeom>
        </p:spPr>
      </p:pic>
      <p:sp>
        <p:nvSpPr>
          <p:cNvPr id="12" name="Text 6"/>
          <p:cNvSpPr/>
          <p:nvPr/>
        </p:nvSpPr>
        <p:spPr>
          <a:xfrm>
            <a:off x="7035282" y="2877609"/>
            <a:ext cx="1980367" cy="615553"/>
          </a:xfrm>
          <a:prstGeom prst="rect">
            <a:avLst/>
          </a:prstGeom>
          <a:noFill/>
          <a:ln/>
        </p:spPr>
        <p:txBody>
          <a:bodyPr wrap="square" rtlCol="0" anchor="t"/>
          <a:lstStyle/>
          <a:p>
            <a:pPr>
              <a:lnSpc>
                <a:spcPts val="2424"/>
              </a:lnSpc>
            </a:pPr>
            <a:r>
              <a:rPr lang="en-US" sz="1939" b="1" dirty="0">
                <a:solidFill>
                  <a:srgbClr val="DD785E"/>
                </a:solidFill>
                <a:latin typeface="Nunito" pitchFamily="34" charset="0"/>
                <a:ea typeface="Nunito" pitchFamily="34" charset="-122"/>
                <a:cs typeface="Nunito" pitchFamily="34" charset="-120"/>
              </a:rPr>
              <a:t>Revenue Generation</a:t>
            </a:r>
            <a:endParaRPr lang="en-US" sz="1939" dirty="0">
              <a:solidFill>
                <a:prstClr val="black"/>
              </a:solidFill>
            </a:endParaRPr>
          </a:p>
        </p:txBody>
      </p:sp>
      <p:sp>
        <p:nvSpPr>
          <p:cNvPr id="13" name="Text 7"/>
          <p:cNvSpPr/>
          <p:nvPr/>
        </p:nvSpPr>
        <p:spPr>
          <a:xfrm>
            <a:off x="7035282" y="3590092"/>
            <a:ext cx="3433665" cy="2857361"/>
          </a:xfrm>
          <a:prstGeom prst="rect">
            <a:avLst/>
          </a:prstGeom>
          <a:noFill/>
          <a:ln/>
        </p:spPr>
        <p:txBody>
          <a:bodyPr wrap="square" rtlCol="0" anchor="t"/>
          <a:lstStyle/>
          <a:p>
            <a:pPr>
              <a:lnSpc>
                <a:spcPts val="2482"/>
              </a:lnSpc>
            </a:pPr>
            <a:r>
              <a:rPr lang="en-US" sz="1551" dirty="0">
                <a:solidFill>
                  <a:srgbClr val="FFFFFF"/>
                </a:solidFill>
                <a:latin typeface="PT Sans" pitchFamily="34" charset="0"/>
                <a:ea typeface="PT Sans" pitchFamily="34" charset="-122"/>
                <a:cs typeface="PT Sans" pitchFamily="34" charset="-120"/>
              </a:rPr>
              <a:t>The platform presents revenue generation opportunities for bus operators through value-added services, such as </a:t>
            </a:r>
            <a:r>
              <a:rPr lang="en-US" sz="1551" dirty="0" smtClean="0">
                <a:solidFill>
                  <a:srgbClr val="FFFFFF"/>
                </a:solidFill>
                <a:latin typeface="PT Sans" pitchFamily="34" charset="0"/>
                <a:ea typeface="PT Sans" pitchFamily="34" charset="-122"/>
                <a:cs typeface="PT Sans" pitchFamily="34" charset="-120"/>
              </a:rPr>
              <a:t>ancillary </a:t>
            </a:r>
            <a:r>
              <a:rPr lang="en-US" sz="1551" dirty="0">
                <a:solidFill>
                  <a:srgbClr val="FFFFFF"/>
                </a:solidFill>
                <a:latin typeface="PT Sans" pitchFamily="34" charset="0"/>
                <a:ea typeface="PT Sans" pitchFamily="34" charset="-122"/>
                <a:cs typeface="PT Sans" pitchFamily="34" charset="-120"/>
              </a:rPr>
              <a:t>products, as well as targeted marketing and promotional campaigns.</a:t>
            </a:r>
            <a:endParaRPr lang="en-US" sz="1551" dirty="0">
              <a:solidFill>
                <a:prstClr val="black"/>
              </a:solidFill>
            </a:endParaRPr>
          </a:p>
        </p:txBody>
      </p:sp>
      <p:pic>
        <p:nvPicPr>
          <p:cNvPr id="14" name="Image 4" descr="preencoded.png"/>
          <p:cNvPicPr>
            <a:picLocks noChangeAspect="1"/>
          </p:cNvPicPr>
          <p:nvPr/>
        </p:nvPicPr>
        <p:blipFill>
          <a:blip r:embed="rId7"/>
          <a:stretch>
            <a:fillRect/>
          </a:stretch>
        </p:blipFill>
        <p:spPr>
          <a:xfrm>
            <a:off x="10486349" y="2203659"/>
            <a:ext cx="492443" cy="492443"/>
          </a:xfrm>
          <a:prstGeom prst="rect">
            <a:avLst/>
          </a:prstGeom>
        </p:spPr>
      </p:pic>
      <p:sp>
        <p:nvSpPr>
          <p:cNvPr id="15" name="Text 8"/>
          <p:cNvSpPr/>
          <p:nvPr/>
        </p:nvSpPr>
        <p:spPr>
          <a:xfrm>
            <a:off x="10486349" y="2880129"/>
            <a:ext cx="1980486" cy="307777"/>
          </a:xfrm>
          <a:prstGeom prst="rect">
            <a:avLst/>
          </a:prstGeom>
          <a:noFill/>
          <a:ln/>
        </p:spPr>
        <p:txBody>
          <a:bodyPr wrap="none" rtlCol="0" anchor="t"/>
          <a:lstStyle/>
          <a:p>
            <a:pPr>
              <a:lnSpc>
                <a:spcPts val="2424"/>
              </a:lnSpc>
            </a:pPr>
            <a:r>
              <a:rPr lang="en-US" sz="1939" b="1" dirty="0">
                <a:solidFill>
                  <a:srgbClr val="48A8E2"/>
                </a:solidFill>
                <a:latin typeface="Nunito" pitchFamily="34" charset="0"/>
                <a:ea typeface="Nunito" pitchFamily="34" charset="-122"/>
                <a:cs typeface="Nunito" pitchFamily="34" charset="-120"/>
              </a:rPr>
              <a:t>Sustainability</a:t>
            </a:r>
            <a:endParaRPr lang="en-US" sz="1939" dirty="0">
              <a:solidFill>
                <a:prstClr val="black"/>
              </a:solidFill>
            </a:endParaRPr>
          </a:p>
        </p:txBody>
      </p:sp>
      <p:sp>
        <p:nvSpPr>
          <p:cNvPr id="16" name="Text 9"/>
          <p:cNvSpPr/>
          <p:nvPr/>
        </p:nvSpPr>
        <p:spPr>
          <a:xfrm>
            <a:off x="10468947" y="3282315"/>
            <a:ext cx="3872204" cy="2129440"/>
          </a:xfrm>
          <a:prstGeom prst="rect">
            <a:avLst/>
          </a:prstGeom>
          <a:noFill/>
          <a:ln/>
        </p:spPr>
        <p:txBody>
          <a:bodyPr wrap="square" rtlCol="0" anchor="t"/>
          <a:lstStyle/>
          <a:p>
            <a:pPr>
              <a:lnSpc>
                <a:spcPts val="2482"/>
              </a:lnSpc>
            </a:pPr>
            <a:r>
              <a:rPr lang="en-US" sz="1551" dirty="0">
                <a:solidFill>
                  <a:srgbClr val="FFFFFF"/>
                </a:solidFill>
                <a:latin typeface="PT Sans" pitchFamily="34" charset="0"/>
                <a:ea typeface="PT Sans" pitchFamily="34" charset="-122"/>
                <a:cs typeface="PT Sans" pitchFamily="34" charset="-120"/>
              </a:rPr>
              <a:t>By promoting the use of public transportation and reducing reliance on individual vehicles, the platform supports environmental sustainability efforts, contributing to reduced traffic congestion and lower carbon emissions.</a:t>
            </a:r>
            <a:endParaRPr lang="en-US" sz="1551" dirty="0">
              <a:solidFill>
                <a:prstClr val="black"/>
              </a:solidFill>
            </a:endParaRPr>
          </a:p>
        </p:txBody>
      </p:sp>
    </p:spTree>
    <p:extLst>
      <p:ext uri="{BB962C8B-B14F-4D97-AF65-F5344CB8AC3E}">
        <p14:creationId xmlns:p14="http://schemas.microsoft.com/office/powerpoint/2010/main" val="1405282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86612"/>
            <a:ext cx="9933503" cy="1539551"/>
          </a:xfrm>
          <a:prstGeom prst="rect">
            <a:avLst/>
          </a:prstGeom>
          <a:noFill/>
          <a:ln/>
        </p:spPr>
        <p:txBody>
          <a:bodyPr wrap="square" rtlCol="0" anchor="t"/>
          <a:lstStyle/>
          <a:p>
            <a:pPr algn="ctr">
              <a:lnSpc>
                <a:spcPts val="5468"/>
              </a:lnSpc>
            </a:pPr>
            <a:r>
              <a:rPr lang="en-US" sz="3600" b="1" dirty="0">
                <a:solidFill>
                  <a:srgbClr val="FFFFFF"/>
                </a:solidFill>
                <a:latin typeface="Nunito" pitchFamily="34" charset="0"/>
                <a:ea typeface="Nunito" pitchFamily="34" charset="-122"/>
                <a:cs typeface="Nunito" pitchFamily="34" charset="-120"/>
              </a:rPr>
              <a:t>Beneficiaries of the Online Bus Ticket Booking </a:t>
            </a:r>
            <a:r>
              <a:rPr lang="en-US" sz="3600" b="1" dirty="0" smtClean="0">
                <a:solidFill>
                  <a:srgbClr val="FFFFFF"/>
                </a:solidFill>
                <a:latin typeface="Nunito" pitchFamily="34" charset="0"/>
                <a:ea typeface="Nunito" pitchFamily="34" charset="-122"/>
                <a:cs typeface="Nunito" pitchFamily="34" charset="-120"/>
              </a:rPr>
              <a:t>Platform</a:t>
            </a:r>
          </a:p>
          <a:p>
            <a:pPr algn="ctr">
              <a:lnSpc>
                <a:spcPts val="5468"/>
              </a:lnSpc>
            </a:pPr>
            <a:endParaRPr lang="en-US" sz="3600" b="1" dirty="0" smtClean="0">
              <a:solidFill>
                <a:srgbClr val="FFFFFF"/>
              </a:solidFill>
              <a:latin typeface="Nunito" pitchFamily="34" charset="0"/>
              <a:ea typeface="Nunito" pitchFamily="34" charset="-122"/>
              <a:cs typeface="Nunito" pitchFamily="34" charset="-120"/>
            </a:endParaRPr>
          </a:p>
        </p:txBody>
      </p:sp>
      <p:sp>
        <p:nvSpPr>
          <p:cNvPr id="5" name="Text 2"/>
          <p:cNvSpPr/>
          <p:nvPr/>
        </p:nvSpPr>
        <p:spPr>
          <a:xfrm>
            <a:off x="2348389" y="3458289"/>
            <a:ext cx="2902625" cy="34718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Enhanced Convenience</a:t>
            </a:r>
            <a:endParaRPr lang="en-US" sz="2187" dirty="0">
              <a:solidFill>
                <a:prstClr val="black"/>
              </a:solidFill>
            </a:endParaRPr>
          </a:p>
        </p:txBody>
      </p:sp>
      <p:sp>
        <p:nvSpPr>
          <p:cNvPr id="6" name="Text 3"/>
          <p:cNvSpPr/>
          <p:nvPr/>
        </p:nvSpPr>
        <p:spPr>
          <a:xfrm>
            <a:off x="2348389" y="4027646"/>
            <a:ext cx="2949416" cy="2487811"/>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Passengers will enjoy unparalleled convenience and flexibility in booking bus tickets, with the ability to reserve seats, select preferred routes, and make secure payments online.</a:t>
            </a:r>
            <a:endParaRPr lang="en-US" sz="1750" dirty="0">
              <a:solidFill>
                <a:prstClr val="black"/>
              </a:solidFill>
            </a:endParaRPr>
          </a:p>
        </p:txBody>
      </p:sp>
      <p:sp>
        <p:nvSpPr>
          <p:cNvPr id="7" name="Text 4"/>
          <p:cNvSpPr/>
          <p:nvPr/>
        </p:nvSpPr>
        <p:spPr>
          <a:xfrm>
            <a:off x="5847398" y="3458289"/>
            <a:ext cx="2837140" cy="34718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Improved Accessibility</a:t>
            </a:r>
            <a:endParaRPr lang="en-US" sz="2187" dirty="0">
              <a:solidFill>
                <a:prstClr val="black"/>
              </a:solidFill>
            </a:endParaRPr>
          </a:p>
        </p:txBody>
      </p:sp>
      <p:sp>
        <p:nvSpPr>
          <p:cNvPr id="8" name="Text 5"/>
          <p:cNvSpPr/>
          <p:nvPr/>
        </p:nvSpPr>
        <p:spPr>
          <a:xfrm>
            <a:off x="5847398" y="4027646"/>
            <a:ext cx="2949416" cy="2132409"/>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The platform will democratize access to bus travel, benefiting passengers from all walks of life, including those in remote areas or with limited access to traditional ticketing outlets.</a:t>
            </a:r>
            <a:endParaRPr lang="en-US" sz="1750" dirty="0">
              <a:solidFill>
                <a:prstClr val="black"/>
              </a:solidFill>
            </a:endParaRPr>
          </a:p>
        </p:txBody>
      </p:sp>
      <p:sp>
        <p:nvSpPr>
          <p:cNvPr id="9" name="Text 6"/>
          <p:cNvSpPr/>
          <p:nvPr/>
        </p:nvSpPr>
        <p:spPr>
          <a:xfrm>
            <a:off x="9346406" y="3458289"/>
            <a:ext cx="2777490" cy="34718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Elevated Experience</a:t>
            </a:r>
            <a:endParaRPr lang="en-US" sz="2187" dirty="0">
              <a:solidFill>
                <a:prstClr val="black"/>
              </a:solidFill>
            </a:endParaRPr>
          </a:p>
        </p:txBody>
      </p:sp>
      <p:sp>
        <p:nvSpPr>
          <p:cNvPr id="10" name="Text 7"/>
          <p:cNvSpPr/>
          <p:nvPr/>
        </p:nvSpPr>
        <p:spPr>
          <a:xfrm>
            <a:off x="9346406" y="4027646"/>
            <a:ext cx="2949416" cy="2487811"/>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By streamlining the booking process and providing real-time route information, passengers will experience heightened satisfaction and comfort, fostering greater loyalty to bus operators.</a:t>
            </a:r>
            <a:endParaRPr lang="en-US" sz="1750" dirty="0">
              <a:solidFill>
                <a:prstClr val="black"/>
              </a:solidFill>
            </a:endParaRPr>
          </a:p>
        </p:txBody>
      </p:sp>
      <p:sp>
        <p:nvSpPr>
          <p:cNvPr id="12" name="Text 1"/>
          <p:cNvSpPr/>
          <p:nvPr/>
        </p:nvSpPr>
        <p:spPr>
          <a:xfrm>
            <a:off x="2362319" y="1715279"/>
            <a:ext cx="9933503" cy="656252"/>
          </a:xfrm>
          <a:prstGeom prst="rect">
            <a:avLst/>
          </a:prstGeom>
          <a:noFill/>
          <a:ln/>
        </p:spPr>
        <p:txBody>
          <a:bodyPr wrap="square" rtlCol="0" anchor="t"/>
          <a:lstStyle/>
          <a:p>
            <a:pPr algn="ctr">
              <a:lnSpc>
                <a:spcPts val="5468"/>
              </a:lnSpc>
            </a:pPr>
            <a:endParaRPr lang="en-US" sz="3600" b="1" dirty="0" smtClean="0">
              <a:solidFill>
                <a:srgbClr val="FFFFFF"/>
              </a:solidFill>
              <a:latin typeface="Nunito" pitchFamily="34" charset="0"/>
              <a:ea typeface="Nunito" pitchFamily="34" charset="-122"/>
              <a:cs typeface="Nunito" pitchFamily="34" charset="-120"/>
            </a:endParaRPr>
          </a:p>
          <a:p>
            <a:pPr>
              <a:lnSpc>
                <a:spcPts val="5468"/>
              </a:lnSpc>
            </a:pPr>
            <a:r>
              <a:rPr lang="en-US" sz="3200" b="1" dirty="0" smtClean="0">
                <a:solidFill>
                  <a:srgbClr val="FFFFFF"/>
                </a:solidFill>
                <a:latin typeface="Nunito" pitchFamily="34" charset="0"/>
                <a:ea typeface="Nunito" pitchFamily="34" charset="-122"/>
                <a:cs typeface="Nunito" pitchFamily="34" charset="-120"/>
              </a:rPr>
              <a:t>Passengers</a:t>
            </a:r>
            <a:r>
              <a:rPr lang="en-US" sz="3200" b="1" dirty="0">
                <a:solidFill>
                  <a:srgbClr val="FFFFFF"/>
                </a:solidFill>
                <a:latin typeface="Nunito" pitchFamily="34" charset="0"/>
                <a:ea typeface="Nunito" pitchFamily="34" charset="-122"/>
                <a:cs typeface="Nunito" pitchFamily="34" charset="-120"/>
              </a:rPr>
              <a:t>: Elevated Travel </a:t>
            </a:r>
            <a:r>
              <a:rPr lang="en-US" sz="3200" b="1" dirty="0" smtClean="0">
                <a:solidFill>
                  <a:srgbClr val="FFFFFF"/>
                </a:solidFill>
                <a:latin typeface="Nunito" pitchFamily="34" charset="0"/>
                <a:ea typeface="Nunito" pitchFamily="34" charset="-122"/>
                <a:cs typeface="Nunito" pitchFamily="34" charset="-120"/>
              </a:rPr>
              <a:t>Experience</a:t>
            </a:r>
            <a:endParaRPr lang="en-US" sz="3200" dirty="0">
              <a:solidFill>
                <a:prstClr val="black"/>
              </a:solidFill>
            </a:endParaRPr>
          </a:p>
        </p:txBody>
      </p:sp>
    </p:spTree>
    <p:extLst>
      <p:ext uri="{BB962C8B-B14F-4D97-AF65-F5344CB8AC3E}">
        <p14:creationId xmlns:p14="http://schemas.microsoft.com/office/powerpoint/2010/main" val="66072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336477"/>
            <a:ext cx="9933503" cy="1388745"/>
          </a:xfrm>
          <a:prstGeom prst="rect">
            <a:avLst/>
          </a:prstGeom>
          <a:noFill/>
          <a:ln/>
        </p:spPr>
        <p:txBody>
          <a:bodyPr wrap="square" rtlCol="0" anchor="t"/>
          <a:lstStyle/>
          <a:p>
            <a:pPr algn="ctr">
              <a:lnSpc>
                <a:spcPts val="5468"/>
              </a:lnSpc>
            </a:pPr>
            <a:r>
              <a:rPr lang="en-US" sz="4374" b="1" dirty="0">
                <a:solidFill>
                  <a:srgbClr val="FFFFFF"/>
                </a:solidFill>
                <a:latin typeface="Nunito" pitchFamily="34" charset="0"/>
                <a:ea typeface="Nunito" pitchFamily="34" charset="-122"/>
                <a:cs typeface="Nunito" pitchFamily="34" charset="-120"/>
              </a:rPr>
              <a:t>Bus Operators: Operational Efficiency and Revenue Growth</a:t>
            </a:r>
            <a:endParaRPr lang="en-US" sz="4374" dirty="0">
              <a:solidFill>
                <a:prstClr val="black"/>
              </a:solidFill>
            </a:endParaRPr>
          </a:p>
        </p:txBody>
      </p:sp>
      <p:sp>
        <p:nvSpPr>
          <p:cNvPr id="5" name="Text 2"/>
          <p:cNvSpPr/>
          <p:nvPr/>
        </p:nvSpPr>
        <p:spPr>
          <a:xfrm>
            <a:off x="1259633" y="3301224"/>
            <a:ext cx="2777490" cy="34718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Operational Efficiency</a:t>
            </a:r>
            <a:endParaRPr lang="en-US" sz="2187" dirty="0">
              <a:solidFill>
                <a:prstClr val="black"/>
              </a:solidFill>
            </a:endParaRPr>
          </a:p>
        </p:txBody>
      </p:sp>
      <p:sp>
        <p:nvSpPr>
          <p:cNvPr id="6" name="Text 3"/>
          <p:cNvSpPr/>
          <p:nvPr/>
        </p:nvSpPr>
        <p:spPr>
          <a:xfrm>
            <a:off x="1259633" y="3850005"/>
            <a:ext cx="4038172" cy="2843213"/>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Bus operators will benefit from streamlined ticketing processes, automated seat allocations, and enhanced scheduling capabilities, leading to significant cost savings and improved operational efficiency.</a:t>
            </a:r>
            <a:endParaRPr lang="en-US" sz="1750" dirty="0">
              <a:solidFill>
                <a:prstClr val="black"/>
              </a:solidFill>
            </a:endParaRPr>
          </a:p>
        </p:txBody>
      </p:sp>
      <p:sp>
        <p:nvSpPr>
          <p:cNvPr id="7" name="Text 4"/>
          <p:cNvSpPr/>
          <p:nvPr/>
        </p:nvSpPr>
        <p:spPr>
          <a:xfrm>
            <a:off x="5430416" y="3325488"/>
            <a:ext cx="2777490" cy="34718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Revenue Growth</a:t>
            </a:r>
            <a:endParaRPr lang="en-US" sz="2187" dirty="0">
              <a:solidFill>
                <a:prstClr val="black"/>
              </a:solidFill>
            </a:endParaRPr>
          </a:p>
        </p:txBody>
      </p:sp>
      <p:sp>
        <p:nvSpPr>
          <p:cNvPr id="8" name="Text 5"/>
          <p:cNvSpPr/>
          <p:nvPr/>
        </p:nvSpPr>
        <p:spPr>
          <a:xfrm>
            <a:off x="5430416" y="3850005"/>
            <a:ext cx="3741576" cy="2843213"/>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The platform presents new revenue opportunities for bus operators through value-added services, targeted marketing campaigns, and ancillary product offerings, bolstering profitability and business growth.</a:t>
            </a:r>
            <a:endParaRPr lang="en-US" sz="1750" dirty="0">
              <a:solidFill>
                <a:prstClr val="black"/>
              </a:solidFill>
            </a:endParaRPr>
          </a:p>
        </p:txBody>
      </p:sp>
      <p:sp>
        <p:nvSpPr>
          <p:cNvPr id="9" name="Text 6"/>
          <p:cNvSpPr/>
          <p:nvPr/>
        </p:nvSpPr>
        <p:spPr>
          <a:xfrm>
            <a:off x="9346406" y="3280648"/>
            <a:ext cx="2949416" cy="694373"/>
          </a:xfrm>
          <a:prstGeom prst="rect">
            <a:avLst/>
          </a:prstGeom>
          <a:noFill/>
          <a:ln/>
        </p:spPr>
        <p:txBody>
          <a:bodyPr wrap="squar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Competitive Advantage</a:t>
            </a:r>
            <a:endParaRPr lang="en-US" sz="2187" dirty="0">
              <a:solidFill>
                <a:prstClr val="black"/>
              </a:solidFill>
            </a:endParaRPr>
          </a:p>
        </p:txBody>
      </p:sp>
      <p:sp>
        <p:nvSpPr>
          <p:cNvPr id="10" name="Text 7"/>
          <p:cNvSpPr/>
          <p:nvPr/>
        </p:nvSpPr>
        <p:spPr>
          <a:xfrm>
            <a:off x="9346405" y="4197191"/>
            <a:ext cx="4136329" cy="2487811"/>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By embracing digital transformation, bus operators can differentiate themselves in a competitive market, attracting new passengers and strengthening their market position.</a:t>
            </a:r>
            <a:endParaRPr lang="en-US" sz="1750" dirty="0">
              <a:solidFill>
                <a:prstClr val="black"/>
              </a:solidFill>
            </a:endParaRPr>
          </a:p>
        </p:txBody>
      </p:sp>
    </p:spTree>
    <p:extLst>
      <p:ext uri="{BB962C8B-B14F-4D97-AF65-F5344CB8AC3E}">
        <p14:creationId xmlns:p14="http://schemas.microsoft.com/office/powerpoint/2010/main" val="4264656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6982"/>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401610"/>
          </a:xfrm>
          <a:prstGeom prst="rect">
            <a:avLst/>
          </a:prstGeom>
        </p:spPr>
      </p:pic>
      <p:sp>
        <p:nvSpPr>
          <p:cNvPr id="5" name="Text 1"/>
          <p:cNvSpPr/>
          <p:nvPr/>
        </p:nvSpPr>
        <p:spPr>
          <a:xfrm>
            <a:off x="3020497" y="2929890"/>
            <a:ext cx="8589407" cy="1800939"/>
          </a:xfrm>
          <a:prstGeom prst="rect">
            <a:avLst/>
          </a:prstGeom>
          <a:noFill/>
          <a:ln/>
        </p:spPr>
        <p:txBody>
          <a:bodyPr wrap="square" rtlCol="0" anchor="t"/>
          <a:lstStyle/>
          <a:p>
            <a:pPr algn="ctr">
              <a:lnSpc>
                <a:spcPts val="4728"/>
              </a:lnSpc>
            </a:pPr>
            <a:r>
              <a:rPr lang="en-US" sz="3782" b="1" dirty="0">
                <a:solidFill>
                  <a:srgbClr val="FFFFFF"/>
                </a:solidFill>
                <a:latin typeface="Nunito" pitchFamily="34" charset="0"/>
                <a:ea typeface="Nunito" pitchFamily="34" charset="-122"/>
                <a:cs typeface="Nunito" pitchFamily="34" charset="-120"/>
              </a:rPr>
              <a:t>Administrators and Managers: Efficient Management and Streamlined Administration</a:t>
            </a:r>
            <a:endParaRPr lang="en-US" sz="3782" dirty="0">
              <a:solidFill>
                <a:prstClr val="black"/>
              </a:solidFill>
            </a:endParaRPr>
          </a:p>
        </p:txBody>
      </p:sp>
      <p:sp>
        <p:nvSpPr>
          <p:cNvPr id="6" name="Shape 2"/>
          <p:cNvSpPr/>
          <p:nvPr/>
        </p:nvSpPr>
        <p:spPr>
          <a:xfrm>
            <a:off x="3020497" y="5018961"/>
            <a:ext cx="4198739" cy="2689741"/>
          </a:xfrm>
          <a:prstGeom prst="roundRect">
            <a:avLst>
              <a:gd name="adj" fmla="val 12858"/>
            </a:avLst>
          </a:prstGeom>
          <a:solidFill>
            <a:srgbClr val="00002E"/>
          </a:solidFill>
          <a:ln w="22860">
            <a:solidFill>
              <a:srgbClr val="FFFFFF"/>
            </a:solidFill>
            <a:prstDash val="solid"/>
          </a:ln>
        </p:spPr>
      </p:sp>
      <p:sp>
        <p:nvSpPr>
          <p:cNvPr id="7" name="Text 3"/>
          <p:cNvSpPr/>
          <p:nvPr/>
        </p:nvSpPr>
        <p:spPr>
          <a:xfrm>
            <a:off x="3235404" y="5233868"/>
            <a:ext cx="2401610" cy="300157"/>
          </a:xfrm>
          <a:prstGeom prst="rect">
            <a:avLst/>
          </a:prstGeom>
          <a:noFill/>
          <a:ln/>
        </p:spPr>
        <p:txBody>
          <a:bodyPr wrap="none" rtlCol="0" anchor="t"/>
          <a:lstStyle/>
          <a:p>
            <a:pPr>
              <a:lnSpc>
                <a:spcPts val="2364"/>
              </a:lnSpc>
            </a:pPr>
            <a:r>
              <a:rPr lang="en-US" sz="1891" b="1" dirty="0">
                <a:solidFill>
                  <a:srgbClr val="F2B42D"/>
                </a:solidFill>
                <a:latin typeface="Nunito" pitchFamily="34" charset="0"/>
                <a:ea typeface="Nunito" pitchFamily="34" charset="-122"/>
                <a:cs typeface="Nunito" pitchFamily="34" charset="-120"/>
              </a:rPr>
              <a:t>Efficient Management</a:t>
            </a:r>
            <a:endParaRPr lang="en-US" sz="1891" dirty="0">
              <a:solidFill>
                <a:prstClr val="black"/>
              </a:solidFill>
            </a:endParaRPr>
          </a:p>
        </p:txBody>
      </p:sp>
      <p:sp>
        <p:nvSpPr>
          <p:cNvPr id="8" name="Text 4"/>
          <p:cNvSpPr/>
          <p:nvPr/>
        </p:nvSpPr>
        <p:spPr>
          <a:xfrm>
            <a:off x="3235404" y="5649278"/>
            <a:ext cx="3768923" cy="1844516"/>
          </a:xfrm>
          <a:prstGeom prst="rect">
            <a:avLst/>
          </a:prstGeom>
          <a:noFill/>
          <a:ln/>
        </p:spPr>
        <p:txBody>
          <a:bodyPr wrap="square" rtlCol="0" anchor="t"/>
          <a:lstStyle/>
          <a:p>
            <a:pPr>
              <a:lnSpc>
                <a:spcPts val="2421"/>
              </a:lnSpc>
            </a:pPr>
            <a:r>
              <a:rPr lang="en-US" sz="1513" dirty="0">
                <a:solidFill>
                  <a:srgbClr val="FFFFFF"/>
                </a:solidFill>
                <a:latin typeface="PT Sans" pitchFamily="34" charset="0"/>
                <a:ea typeface="PT Sans" pitchFamily="34" charset="-122"/>
                <a:cs typeface="PT Sans" pitchFamily="34" charset="-120"/>
              </a:rPr>
              <a:t>Administrators and managers will have access to comprehensive dashboards and reporting tools, enabling them to monitor booking activities, analyse performance metrics, and make data-driven decisions to optimize operations.</a:t>
            </a:r>
            <a:endParaRPr lang="en-US" sz="1513" dirty="0">
              <a:solidFill>
                <a:prstClr val="black"/>
              </a:solidFill>
            </a:endParaRPr>
          </a:p>
        </p:txBody>
      </p:sp>
      <p:sp>
        <p:nvSpPr>
          <p:cNvPr id="9" name="Shape 5"/>
          <p:cNvSpPr/>
          <p:nvPr/>
        </p:nvSpPr>
        <p:spPr>
          <a:xfrm>
            <a:off x="7411283" y="5018961"/>
            <a:ext cx="4198739" cy="2689741"/>
          </a:xfrm>
          <a:prstGeom prst="roundRect">
            <a:avLst>
              <a:gd name="adj" fmla="val 12858"/>
            </a:avLst>
          </a:prstGeom>
          <a:solidFill>
            <a:srgbClr val="00002E"/>
          </a:solidFill>
          <a:ln w="22860">
            <a:solidFill>
              <a:srgbClr val="FFFFFF"/>
            </a:solidFill>
            <a:prstDash val="solid"/>
          </a:ln>
        </p:spPr>
      </p:sp>
      <p:sp>
        <p:nvSpPr>
          <p:cNvPr id="10" name="Text 6"/>
          <p:cNvSpPr/>
          <p:nvPr/>
        </p:nvSpPr>
        <p:spPr>
          <a:xfrm>
            <a:off x="7626191" y="5233868"/>
            <a:ext cx="3015853" cy="300157"/>
          </a:xfrm>
          <a:prstGeom prst="rect">
            <a:avLst/>
          </a:prstGeom>
          <a:noFill/>
          <a:ln/>
        </p:spPr>
        <p:txBody>
          <a:bodyPr wrap="none" rtlCol="0" anchor="t"/>
          <a:lstStyle/>
          <a:p>
            <a:pPr>
              <a:lnSpc>
                <a:spcPts val="2364"/>
              </a:lnSpc>
            </a:pPr>
            <a:r>
              <a:rPr lang="en-US" sz="1891" b="1" dirty="0">
                <a:solidFill>
                  <a:srgbClr val="D7425E"/>
                </a:solidFill>
                <a:latin typeface="Nunito" pitchFamily="34" charset="0"/>
                <a:ea typeface="Nunito" pitchFamily="34" charset="-122"/>
                <a:cs typeface="Nunito" pitchFamily="34" charset="-120"/>
              </a:rPr>
              <a:t>Streamlined Administration</a:t>
            </a:r>
            <a:endParaRPr lang="en-US" sz="1891" dirty="0">
              <a:solidFill>
                <a:prstClr val="black"/>
              </a:solidFill>
            </a:endParaRPr>
          </a:p>
        </p:txBody>
      </p:sp>
      <p:sp>
        <p:nvSpPr>
          <p:cNvPr id="11" name="Text 7"/>
          <p:cNvSpPr/>
          <p:nvPr/>
        </p:nvSpPr>
        <p:spPr>
          <a:xfrm>
            <a:off x="7626191" y="5649278"/>
            <a:ext cx="3768923" cy="1229678"/>
          </a:xfrm>
          <a:prstGeom prst="rect">
            <a:avLst/>
          </a:prstGeom>
          <a:noFill/>
          <a:ln/>
        </p:spPr>
        <p:txBody>
          <a:bodyPr wrap="square" rtlCol="0" anchor="t"/>
          <a:lstStyle/>
          <a:p>
            <a:pPr>
              <a:lnSpc>
                <a:spcPts val="2421"/>
              </a:lnSpc>
            </a:pPr>
            <a:r>
              <a:rPr lang="en-US" sz="1513" dirty="0">
                <a:solidFill>
                  <a:srgbClr val="FFFFFF"/>
                </a:solidFill>
                <a:latin typeface="PT Sans" pitchFamily="34" charset="0"/>
                <a:ea typeface="PT Sans" pitchFamily="34" charset="-122"/>
                <a:cs typeface="PT Sans" pitchFamily="34" charset="-120"/>
              </a:rPr>
              <a:t>The platform simplifies administrative tasks such as route management, fare </a:t>
            </a:r>
            <a:r>
              <a:rPr lang="en-US" sz="1513" dirty="0" smtClean="0">
                <a:solidFill>
                  <a:srgbClr val="FFFFFF"/>
                </a:solidFill>
                <a:latin typeface="PT Sans" pitchFamily="34" charset="0"/>
                <a:ea typeface="PT Sans" pitchFamily="34" charset="-122"/>
                <a:cs typeface="PT Sans" pitchFamily="34" charset="-120"/>
              </a:rPr>
              <a:t>adjustments, </a:t>
            </a:r>
            <a:r>
              <a:rPr lang="en-US" sz="1513" dirty="0">
                <a:solidFill>
                  <a:srgbClr val="FFFFFF"/>
                </a:solidFill>
                <a:latin typeface="PT Sans" pitchFamily="34" charset="0"/>
                <a:ea typeface="PT Sans" pitchFamily="34" charset="-122"/>
                <a:cs typeface="PT Sans" pitchFamily="34" charset="-120"/>
              </a:rPr>
              <a:t>freeing up valuable time and resources for strategic initiatives.</a:t>
            </a:r>
            <a:endParaRPr lang="en-US" sz="1513" dirty="0">
              <a:solidFill>
                <a:prstClr val="black"/>
              </a:solidFill>
            </a:endParaRPr>
          </a:p>
        </p:txBody>
      </p:sp>
    </p:spTree>
    <p:extLst>
      <p:ext uri="{BB962C8B-B14F-4D97-AF65-F5344CB8AC3E}">
        <p14:creationId xmlns:p14="http://schemas.microsoft.com/office/powerpoint/2010/main" val="3160750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6319599" y="769859"/>
            <a:ext cx="7477601" cy="1310868"/>
          </a:xfrm>
          <a:prstGeom prst="rect">
            <a:avLst/>
          </a:prstGeom>
          <a:noFill/>
          <a:ln/>
        </p:spPr>
        <p:txBody>
          <a:bodyPr wrap="square" rtlCol="0" anchor="t"/>
          <a:lstStyle/>
          <a:p>
            <a:pPr marL="0" indent="0" algn="ctr">
              <a:lnSpc>
                <a:spcPts val="7545"/>
              </a:lnSpc>
              <a:buNone/>
            </a:pPr>
            <a:r>
              <a:rPr lang="en-US" sz="4400" b="1" dirty="0" smtClean="0">
                <a:solidFill>
                  <a:srgbClr val="FFFFFF"/>
                </a:solidFill>
                <a:latin typeface="Nunito" pitchFamily="34" charset="0"/>
                <a:ea typeface="Nunito" pitchFamily="34" charset="-122"/>
                <a:cs typeface="Nunito" pitchFamily="34" charset="-120"/>
              </a:rPr>
              <a:t>Introduction</a:t>
            </a:r>
            <a:endParaRPr lang="en-US" sz="4400" dirty="0"/>
          </a:p>
        </p:txBody>
      </p:sp>
      <p:sp>
        <p:nvSpPr>
          <p:cNvPr id="6" name="Text 1"/>
          <p:cNvSpPr/>
          <p:nvPr/>
        </p:nvSpPr>
        <p:spPr>
          <a:xfrm>
            <a:off x="6471998" y="2080728"/>
            <a:ext cx="7477601" cy="4226766"/>
          </a:xfrm>
          <a:prstGeom prst="rect">
            <a:avLst/>
          </a:prstGeom>
          <a:noFill/>
          <a:ln/>
        </p:spPr>
        <p:txBody>
          <a:bodyPr wrap="square" rtlCol="0" anchor="t"/>
          <a:lstStyle/>
          <a:p>
            <a:pPr>
              <a:lnSpc>
                <a:spcPct val="150000"/>
              </a:lnSpc>
            </a:pPr>
            <a:r>
              <a:rPr lang="en-GB" sz="1600" b="1" dirty="0">
                <a:solidFill>
                  <a:srgbClr val="FFFFFF"/>
                </a:solidFill>
                <a:latin typeface="Nunito" pitchFamily="34" charset="0"/>
                <a:ea typeface="Nunito" pitchFamily="34" charset="-122"/>
                <a:cs typeface="Nunito" pitchFamily="34" charset="-120"/>
              </a:rPr>
              <a:t>Join us as we venture into the future of </a:t>
            </a:r>
            <a:r>
              <a:rPr lang="en-GB" sz="1600" b="1" dirty="0" smtClean="0">
                <a:solidFill>
                  <a:srgbClr val="FFFFFF"/>
                </a:solidFill>
                <a:latin typeface="Nunito" pitchFamily="34" charset="0"/>
                <a:ea typeface="Nunito" pitchFamily="34" charset="-122"/>
                <a:cs typeface="Nunito" pitchFamily="34" charset="-120"/>
              </a:rPr>
              <a:t>Ethiopian </a:t>
            </a:r>
            <a:r>
              <a:rPr lang="en-GB" sz="1600" b="1" dirty="0" err="1" smtClean="0">
                <a:solidFill>
                  <a:srgbClr val="FFFFFF"/>
                </a:solidFill>
                <a:latin typeface="Nunito" pitchFamily="34" charset="0"/>
                <a:ea typeface="Nunito" pitchFamily="34" charset="-122"/>
                <a:cs typeface="Nunito" pitchFamily="34" charset="-120"/>
              </a:rPr>
              <a:t>Habesha</a:t>
            </a:r>
            <a:r>
              <a:rPr lang="en-GB" sz="1600" b="1" dirty="0" smtClean="0">
                <a:solidFill>
                  <a:srgbClr val="FFFFFF"/>
                </a:solidFill>
                <a:latin typeface="Nunito" pitchFamily="34" charset="0"/>
                <a:ea typeface="Nunito" pitchFamily="34" charset="-122"/>
                <a:cs typeface="Nunito" pitchFamily="34" charset="-120"/>
              </a:rPr>
              <a:t> </a:t>
            </a:r>
            <a:r>
              <a:rPr lang="en-GB" sz="1600" b="1" dirty="0">
                <a:solidFill>
                  <a:srgbClr val="FFFFFF"/>
                </a:solidFill>
                <a:latin typeface="Nunito" pitchFamily="34" charset="0"/>
                <a:ea typeface="Nunito" pitchFamily="34" charset="-122"/>
                <a:cs typeface="Nunito" pitchFamily="34" charset="-120"/>
              </a:rPr>
              <a:t>bus travel! Say goodbye to long lines and limited booking times. Please allow us to present our innovative solution, the Online Bus Ticket Reservation System. This platform, powered by the </a:t>
            </a:r>
            <a:r>
              <a:rPr lang="en-GB" sz="1600" b="1" dirty="0" smtClean="0">
                <a:solidFill>
                  <a:srgbClr val="FFFFFF"/>
                </a:solidFill>
                <a:latin typeface="Nunito" pitchFamily="34" charset="0"/>
                <a:ea typeface="Nunito" pitchFamily="34" charset="-122"/>
                <a:cs typeface="Nunito" pitchFamily="34" charset="-120"/>
              </a:rPr>
              <a:t>cutting-edge MERN stack, </a:t>
            </a:r>
            <a:r>
              <a:rPr lang="en-GB" sz="1600" b="1" dirty="0">
                <a:solidFill>
                  <a:srgbClr val="FFFFFF"/>
                </a:solidFill>
                <a:latin typeface="Nunito" pitchFamily="34" charset="0"/>
                <a:ea typeface="Nunito" pitchFamily="34" charset="-122"/>
                <a:cs typeface="Nunito" pitchFamily="34" charset="-120"/>
              </a:rPr>
              <a:t>promises quick transactions and seamless accessibility from anywhere in Ethiopia. Accept the ease of real-time </a:t>
            </a:r>
            <a:r>
              <a:rPr lang="en-GB" sz="1600" b="1" dirty="0" smtClean="0">
                <a:solidFill>
                  <a:srgbClr val="FFFFFF"/>
                </a:solidFill>
                <a:latin typeface="Nunito" pitchFamily="34" charset="0"/>
                <a:ea typeface="Nunito" pitchFamily="34" charset="-122"/>
                <a:cs typeface="Nunito" pitchFamily="34" charset="-120"/>
              </a:rPr>
              <a:t>seat cheeking and </a:t>
            </a:r>
            <a:r>
              <a:rPr lang="en-GB" sz="1600" b="1" dirty="0">
                <a:solidFill>
                  <a:srgbClr val="FFFFFF"/>
                </a:solidFill>
                <a:latin typeface="Nunito" pitchFamily="34" charset="0"/>
                <a:ea typeface="Nunito" pitchFamily="34" charset="-122"/>
                <a:cs typeface="Nunito" pitchFamily="34" charset="-120"/>
              </a:rPr>
              <a:t>be guaranteed to arrive on time every time. We cordially invite you to join us as we set out on this revolutionary adventure to completely transform Ethiopia's accessibility and efficiency in transportation. Greetings from a universe of endless possibilities!</a:t>
            </a:r>
            <a:endParaRPr lang="en-US" sz="1600" dirty="0"/>
          </a:p>
        </p:txBody>
      </p:sp>
      <p:pic>
        <p:nvPicPr>
          <p:cNvPr id="2050" name="Picture 2" descr="C:\Users\user\Downloads\images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0"/>
            <a:ext cx="6158202"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32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155859"/>
            <a:ext cx="9933503" cy="2083118"/>
          </a:xfrm>
          <a:prstGeom prst="rect">
            <a:avLst/>
          </a:prstGeom>
          <a:noFill/>
          <a:ln/>
        </p:spPr>
        <p:txBody>
          <a:bodyPr wrap="square" rtlCol="0" anchor="t"/>
          <a:lstStyle/>
          <a:p>
            <a:pPr>
              <a:lnSpc>
                <a:spcPts val="5468"/>
              </a:lnSpc>
            </a:pPr>
            <a:r>
              <a:rPr lang="en-US" sz="4374" b="1" dirty="0">
                <a:solidFill>
                  <a:srgbClr val="FFFFFF"/>
                </a:solidFill>
                <a:latin typeface="Nunito" pitchFamily="34" charset="0"/>
                <a:ea typeface="Nunito" pitchFamily="34" charset="-122"/>
                <a:cs typeface="Nunito" pitchFamily="34" charset="-120"/>
              </a:rPr>
              <a:t>Exclusive Features: Multilingual Interface and Chapa Payment Integration</a:t>
            </a:r>
            <a:endParaRPr lang="en-US" sz="4374" dirty="0">
              <a:solidFill>
                <a:prstClr val="black"/>
              </a:solidFill>
            </a:endParaRPr>
          </a:p>
        </p:txBody>
      </p:sp>
      <p:pic>
        <p:nvPicPr>
          <p:cNvPr id="5" name="Image 1" descr="preencoded.png"/>
          <p:cNvPicPr>
            <a:picLocks noChangeAspect="1"/>
          </p:cNvPicPr>
          <p:nvPr/>
        </p:nvPicPr>
        <p:blipFill>
          <a:blip r:embed="rId4"/>
          <a:stretch>
            <a:fillRect/>
          </a:stretch>
        </p:blipFill>
        <p:spPr>
          <a:xfrm>
            <a:off x="2348389" y="3683317"/>
            <a:ext cx="555427" cy="555427"/>
          </a:xfrm>
          <a:prstGeom prst="rect">
            <a:avLst/>
          </a:prstGeom>
        </p:spPr>
      </p:pic>
      <p:sp>
        <p:nvSpPr>
          <p:cNvPr id="6" name="Text 2"/>
          <p:cNvSpPr/>
          <p:nvPr/>
        </p:nvSpPr>
        <p:spPr>
          <a:xfrm>
            <a:off x="2348389" y="4460915"/>
            <a:ext cx="2777490" cy="347186"/>
          </a:xfrm>
          <a:prstGeom prst="rect">
            <a:avLst/>
          </a:prstGeom>
          <a:noFill/>
          <a:ln/>
        </p:spPr>
        <p:txBody>
          <a:bodyPr wrap="none" rtlCol="0" anchor="t"/>
          <a:lstStyle/>
          <a:p>
            <a:pPr>
              <a:lnSpc>
                <a:spcPts val="2734"/>
              </a:lnSpc>
            </a:pPr>
            <a:r>
              <a:rPr lang="en-US" sz="2187" b="1" dirty="0">
                <a:solidFill>
                  <a:srgbClr val="F2B42D"/>
                </a:solidFill>
                <a:latin typeface="Nunito" pitchFamily="34" charset="0"/>
                <a:ea typeface="Nunito" pitchFamily="34" charset="-122"/>
                <a:cs typeface="Nunito" pitchFamily="34" charset="-120"/>
              </a:rPr>
              <a:t>Multilingual Support</a:t>
            </a:r>
            <a:endParaRPr lang="en-US" sz="2187" dirty="0">
              <a:solidFill>
                <a:prstClr val="black"/>
              </a:solidFill>
            </a:endParaRPr>
          </a:p>
        </p:txBody>
      </p:sp>
      <p:sp>
        <p:nvSpPr>
          <p:cNvPr id="7" name="Text 3"/>
          <p:cNvSpPr/>
          <p:nvPr/>
        </p:nvSpPr>
        <p:spPr>
          <a:xfrm>
            <a:off x="2348389" y="4941332"/>
            <a:ext cx="4800124" cy="1777008"/>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The project will include support for the Amharic language in addition to English, accommodating users who prefer to interact with the platform in their native language, thereby enhancing accessibility and user experience.</a:t>
            </a:r>
            <a:endParaRPr lang="en-US" sz="1750" dirty="0">
              <a:solidFill>
                <a:prstClr val="black"/>
              </a:solidFill>
            </a:endParaRPr>
          </a:p>
        </p:txBody>
      </p:sp>
      <p:pic>
        <p:nvPicPr>
          <p:cNvPr id="8" name="Image 2" descr="preencoded.png"/>
          <p:cNvPicPr>
            <a:picLocks noChangeAspect="1"/>
          </p:cNvPicPr>
          <p:nvPr/>
        </p:nvPicPr>
        <p:blipFill>
          <a:blip r:embed="rId5"/>
          <a:stretch>
            <a:fillRect/>
          </a:stretch>
        </p:blipFill>
        <p:spPr>
          <a:xfrm>
            <a:off x="7481768" y="3683317"/>
            <a:ext cx="555427" cy="555427"/>
          </a:xfrm>
          <a:prstGeom prst="rect">
            <a:avLst/>
          </a:prstGeom>
        </p:spPr>
      </p:pic>
      <p:sp>
        <p:nvSpPr>
          <p:cNvPr id="9" name="Text 4"/>
          <p:cNvSpPr/>
          <p:nvPr/>
        </p:nvSpPr>
        <p:spPr>
          <a:xfrm>
            <a:off x="7481768" y="4460915"/>
            <a:ext cx="3458766" cy="347186"/>
          </a:xfrm>
          <a:prstGeom prst="rect">
            <a:avLst/>
          </a:prstGeom>
          <a:noFill/>
          <a:ln/>
        </p:spPr>
        <p:txBody>
          <a:bodyPr wrap="none" rtlCol="0" anchor="t"/>
          <a:lstStyle/>
          <a:p>
            <a:pPr>
              <a:lnSpc>
                <a:spcPts val="2734"/>
              </a:lnSpc>
            </a:pPr>
            <a:r>
              <a:rPr lang="en-US" sz="2187" b="1" dirty="0">
                <a:solidFill>
                  <a:srgbClr val="D7425E"/>
                </a:solidFill>
                <a:latin typeface="Nunito" pitchFamily="34" charset="0"/>
                <a:ea typeface="Nunito" pitchFamily="34" charset="-122"/>
                <a:cs typeface="Nunito" pitchFamily="34" charset="-120"/>
              </a:rPr>
              <a:t>Chapa Payment Integration</a:t>
            </a:r>
            <a:endParaRPr lang="en-US" sz="2187" dirty="0">
              <a:solidFill>
                <a:prstClr val="black"/>
              </a:solidFill>
            </a:endParaRPr>
          </a:p>
        </p:txBody>
      </p:sp>
      <p:sp>
        <p:nvSpPr>
          <p:cNvPr id="10" name="Text 5"/>
          <p:cNvSpPr/>
          <p:nvPr/>
        </p:nvSpPr>
        <p:spPr>
          <a:xfrm>
            <a:off x="7481768" y="4941332"/>
            <a:ext cx="4800124" cy="2132409"/>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Real payments will be facilitated through Chapa, a widely used payment method in the region. This integration aims to provide users with a familiar and convenient payment option, ensuring seamless and secure transactions for bus ticket bookings.</a:t>
            </a:r>
            <a:endParaRPr lang="en-US" sz="1750" dirty="0">
              <a:solidFill>
                <a:prstClr val="black"/>
              </a:solidFill>
            </a:endParaRPr>
          </a:p>
        </p:txBody>
      </p:sp>
    </p:spTree>
    <p:extLst>
      <p:ext uri="{BB962C8B-B14F-4D97-AF65-F5344CB8AC3E}">
        <p14:creationId xmlns:p14="http://schemas.microsoft.com/office/powerpoint/2010/main" val="2632375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30195"/>
          </a:xfrm>
          <a:prstGeom prst="rect">
            <a:avLst/>
          </a:prstGeom>
        </p:spPr>
      </p:pic>
      <p:sp>
        <p:nvSpPr>
          <p:cNvPr id="5" name="Shape 1"/>
          <p:cNvSpPr/>
          <p:nvPr/>
        </p:nvSpPr>
        <p:spPr>
          <a:xfrm>
            <a:off x="0" y="0"/>
            <a:ext cx="14630400" cy="8230195"/>
          </a:xfrm>
          <a:prstGeom prst="rect">
            <a:avLst/>
          </a:prstGeom>
          <a:solidFill>
            <a:srgbClr val="00002E">
              <a:alpha val="80000"/>
            </a:srgbClr>
          </a:solidFill>
          <a:ln/>
        </p:spPr>
      </p:sp>
      <p:sp>
        <p:nvSpPr>
          <p:cNvPr id="6" name="Text 2"/>
          <p:cNvSpPr/>
          <p:nvPr/>
        </p:nvSpPr>
        <p:spPr>
          <a:xfrm>
            <a:off x="3150513" y="512326"/>
            <a:ext cx="8329374" cy="1164431"/>
          </a:xfrm>
          <a:prstGeom prst="rect">
            <a:avLst/>
          </a:prstGeom>
          <a:noFill/>
          <a:ln/>
        </p:spPr>
        <p:txBody>
          <a:bodyPr wrap="square" rtlCol="0" anchor="t"/>
          <a:lstStyle/>
          <a:p>
            <a:pPr>
              <a:lnSpc>
                <a:spcPts val="4585"/>
              </a:lnSpc>
            </a:pPr>
            <a:r>
              <a:rPr lang="en-US" sz="3668" b="1" dirty="0">
                <a:solidFill>
                  <a:srgbClr val="FFFFFF"/>
                </a:solidFill>
                <a:latin typeface="Nunito" pitchFamily="34" charset="0"/>
                <a:ea typeface="Nunito" pitchFamily="34" charset="-122"/>
                <a:cs typeface="Nunito" pitchFamily="34" charset="-120"/>
              </a:rPr>
              <a:t>Feasibility Study: Ensuring Project Success</a:t>
            </a:r>
            <a:endParaRPr lang="en-US" sz="3668" dirty="0">
              <a:solidFill>
                <a:prstClr val="black"/>
              </a:solidFill>
            </a:endParaRPr>
          </a:p>
        </p:txBody>
      </p:sp>
      <p:sp>
        <p:nvSpPr>
          <p:cNvPr id="7" name="Shape 3"/>
          <p:cNvSpPr/>
          <p:nvPr/>
        </p:nvSpPr>
        <p:spPr>
          <a:xfrm>
            <a:off x="3150513" y="4986099"/>
            <a:ext cx="8329374" cy="23217"/>
          </a:xfrm>
          <a:prstGeom prst="rect">
            <a:avLst/>
          </a:prstGeom>
          <a:solidFill>
            <a:srgbClr val="262654"/>
          </a:solidFill>
          <a:ln/>
        </p:spPr>
      </p:sp>
      <p:sp>
        <p:nvSpPr>
          <p:cNvPr id="8" name="Shape 4"/>
          <p:cNvSpPr/>
          <p:nvPr/>
        </p:nvSpPr>
        <p:spPr>
          <a:xfrm>
            <a:off x="5174635" y="4334054"/>
            <a:ext cx="23217" cy="652105"/>
          </a:xfrm>
          <a:prstGeom prst="rect">
            <a:avLst/>
          </a:prstGeom>
          <a:solidFill>
            <a:srgbClr val="F2B42D"/>
          </a:solidFill>
          <a:ln/>
        </p:spPr>
      </p:sp>
      <p:sp>
        <p:nvSpPr>
          <p:cNvPr id="9" name="Shape 5"/>
          <p:cNvSpPr/>
          <p:nvPr/>
        </p:nvSpPr>
        <p:spPr>
          <a:xfrm>
            <a:off x="4976693" y="4776609"/>
            <a:ext cx="419100" cy="419100"/>
          </a:xfrm>
          <a:prstGeom prst="roundRect">
            <a:avLst>
              <a:gd name="adj" fmla="val 80021"/>
            </a:avLst>
          </a:prstGeom>
          <a:solidFill>
            <a:srgbClr val="00002E"/>
          </a:solidFill>
          <a:ln w="22860">
            <a:solidFill>
              <a:srgbClr val="FFFFFF"/>
            </a:solidFill>
            <a:prstDash val="solid"/>
          </a:ln>
        </p:spPr>
      </p:sp>
      <p:sp>
        <p:nvSpPr>
          <p:cNvPr id="10" name="Text 6"/>
          <p:cNvSpPr/>
          <p:nvPr/>
        </p:nvSpPr>
        <p:spPr>
          <a:xfrm>
            <a:off x="5102423" y="4811494"/>
            <a:ext cx="167640" cy="349210"/>
          </a:xfrm>
          <a:prstGeom prst="rect">
            <a:avLst/>
          </a:prstGeom>
          <a:noFill/>
          <a:ln/>
        </p:spPr>
        <p:txBody>
          <a:bodyPr wrap="none" rtlCol="0" anchor="t"/>
          <a:lstStyle/>
          <a:p>
            <a:pPr algn="ctr">
              <a:lnSpc>
                <a:spcPts val="2751"/>
              </a:lnSpc>
            </a:pPr>
            <a:r>
              <a:rPr lang="en-US" sz="2201" b="1" dirty="0">
                <a:solidFill>
                  <a:srgbClr val="F2B42D"/>
                </a:solidFill>
                <a:latin typeface="Nunito" pitchFamily="34" charset="0"/>
                <a:ea typeface="Nunito" pitchFamily="34" charset="-122"/>
                <a:cs typeface="Nunito" pitchFamily="34" charset="-120"/>
              </a:rPr>
              <a:t>1</a:t>
            </a:r>
            <a:endParaRPr lang="en-US" sz="2201" dirty="0">
              <a:solidFill>
                <a:prstClr val="black"/>
              </a:solidFill>
            </a:endParaRPr>
          </a:p>
        </p:txBody>
      </p:sp>
      <p:sp>
        <p:nvSpPr>
          <p:cNvPr id="11" name="Text 7"/>
          <p:cNvSpPr/>
          <p:nvPr/>
        </p:nvSpPr>
        <p:spPr>
          <a:xfrm>
            <a:off x="4021812" y="1956197"/>
            <a:ext cx="2328863" cy="291108"/>
          </a:xfrm>
          <a:prstGeom prst="rect">
            <a:avLst/>
          </a:prstGeom>
          <a:noFill/>
          <a:ln/>
        </p:spPr>
        <p:txBody>
          <a:bodyPr wrap="none" rtlCol="0" anchor="t"/>
          <a:lstStyle/>
          <a:p>
            <a:pPr algn="ctr">
              <a:lnSpc>
                <a:spcPts val="2292"/>
              </a:lnSpc>
            </a:pPr>
            <a:r>
              <a:rPr lang="en-US" sz="1834" b="1" dirty="0">
                <a:solidFill>
                  <a:srgbClr val="F2B42D"/>
                </a:solidFill>
                <a:latin typeface="Nunito" pitchFamily="34" charset="0"/>
                <a:ea typeface="Nunito" pitchFamily="34" charset="-122"/>
                <a:cs typeface="Nunito" pitchFamily="34" charset="-120"/>
              </a:rPr>
              <a:t>Economic Feasibility</a:t>
            </a:r>
            <a:endParaRPr lang="en-US" sz="1834" dirty="0">
              <a:solidFill>
                <a:prstClr val="black"/>
              </a:solidFill>
            </a:endParaRPr>
          </a:p>
        </p:txBody>
      </p:sp>
      <p:sp>
        <p:nvSpPr>
          <p:cNvPr id="12" name="Text 8"/>
          <p:cNvSpPr/>
          <p:nvPr/>
        </p:nvSpPr>
        <p:spPr>
          <a:xfrm>
            <a:off x="3336727" y="2358985"/>
            <a:ext cx="3699153" cy="1788795"/>
          </a:xfrm>
          <a:prstGeom prst="rect">
            <a:avLst/>
          </a:prstGeom>
          <a:noFill/>
          <a:ln/>
        </p:spPr>
        <p:txBody>
          <a:bodyPr wrap="square" rtlCol="0" anchor="t"/>
          <a:lstStyle/>
          <a:p>
            <a:pPr algn="ctr">
              <a:lnSpc>
                <a:spcPts val="2347"/>
              </a:lnSpc>
            </a:pPr>
            <a:r>
              <a:rPr lang="en-US" sz="1467" dirty="0">
                <a:solidFill>
                  <a:srgbClr val="FFFFFF"/>
                </a:solidFill>
                <a:latin typeface="PT Sans" pitchFamily="34" charset="0"/>
                <a:ea typeface="PT Sans" pitchFamily="34" charset="-122"/>
                <a:cs typeface="PT Sans" pitchFamily="34" charset="-120"/>
              </a:rPr>
              <a:t>The project's economic viability is assessed, considering factors such as cost of system investigation, manpower requirements, and maintenance costs to ensure the anticipated financial gains outweigh the incurred expenses.</a:t>
            </a:r>
            <a:endParaRPr lang="en-US" sz="1467" dirty="0">
              <a:solidFill>
                <a:prstClr val="black"/>
              </a:solidFill>
            </a:endParaRPr>
          </a:p>
        </p:txBody>
      </p:sp>
      <p:sp>
        <p:nvSpPr>
          <p:cNvPr id="13" name="Shape 9"/>
          <p:cNvSpPr/>
          <p:nvPr/>
        </p:nvSpPr>
        <p:spPr>
          <a:xfrm>
            <a:off x="7303472" y="4986040"/>
            <a:ext cx="23217" cy="652105"/>
          </a:xfrm>
          <a:prstGeom prst="rect">
            <a:avLst/>
          </a:prstGeom>
          <a:solidFill>
            <a:srgbClr val="D7425E"/>
          </a:solidFill>
          <a:ln/>
        </p:spPr>
      </p:sp>
      <p:sp>
        <p:nvSpPr>
          <p:cNvPr id="14" name="Shape 10"/>
          <p:cNvSpPr/>
          <p:nvPr/>
        </p:nvSpPr>
        <p:spPr>
          <a:xfrm>
            <a:off x="7105531" y="4776609"/>
            <a:ext cx="419100" cy="419100"/>
          </a:xfrm>
          <a:prstGeom prst="roundRect">
            <a:avLst>
              <a:gd name="adj" fmla="val 80021"/>
            </a:avLst>
          </a:prstGeom>
          <a:solidFill>
            <a:srgbClr val="00002E"/>
          </a:solidFill>
          <a:ln w="22860">
            <a:solidFill>
              <a:srgbClr val="FFFFFF"/>
            </a:solidFill>
            <a:prstDash val="solid"/>
          </a:ln>
        </p:spPr>
      </p:sp>
      <p:sp>
        <p:nvSpPr>
          <p:cNvPr id="15" name="Text 11"/>
          <p:cNvSpPr/>
          <p:nvPr/>
        </p:nvSpPr>
        <p:spPr>
          <a:xfrm>
            <a:off x="7231261" y="4811494"/>
            <a:ext cx="167640" cy="349210"/>
          </a:xfrm>
          <a:prstGeom prst="rect">
            <a:avLst/>
          </a:prstGeom>
          <a:noFill/>
          <a:ln/>
        </p:spPr>
        <p:txBody>
          <a:bodyPr wrap="none" rtlCol="0" anchor="t"/>
          <a:lstStyle/>
          <a:p>
            <a:pPr algn="ctr">
              <a:lnSpc>
                <a:spcPts val="2751"/>
              </a:lnSpc>
            </a:pPr>
            <a:r>
              <a:rPr lang="en-US" sz="2201" b="1" dirty="0">
                <a:solidFill>
                  <a:srgbClr val="D7425E"/>
                </a:solidFill>
                <a:latin typeface="Nunito" pitchFamily="34" charset="0"/>
                <a:ea typeface="Nunito" pitchFamily="34" charset="-122"/>
                <a:cs typeface="Nunito" pitchFamily="34" charset="-120"/>
              </a:rPr>
              <a:t>2</a:t>
            </a:r>
            <a:endParaRPr lang="en-US" sz="2201" dirty="0">
              <a:solidFill>
                <a:prstClr val="black"/>
              </a:solidFill>
            </a:endParaRPr>
          </a:p>
        </p:txBody>
      </p:sp>
      <p:sp>
        <p:nvSpPr>
          <p:cNvPr id="16" name="Text 12"/>
          <p:cNvSpPr/>
          <p:nvPr/>
        </p:nvSpPr>
        <p:spPr>
          <a:xfrm>
            <a:off x="6150650" y="5824418"/>
            <a:ext cx="2328863" cy="291108"/>
          </a:xfrm>
          <a:prstGeom prst="rect">
            <a:avLst/>
          </a:prstGeom>
          <a:noFill/>
          <a:ln/>
        </p:spPr>
        <p:txBody>
          <a:bodyPr wrap="none" rtlCol="0" anchor="t"/>
          <a:lstStyle/>
          <a:p>
            <a:pPr algn="ctr">
              <a:lnSpc>
                <a:spcPts val="2292"/>
              </a:lnSpc>
            </a:pPr>
            <a:r>
              <a:rPr lang="en-US" sz="1834" b="1" dirty="0">
                <a:solidFill>
                  <a:srgbClr val="D7425E"/>
                </a:solidFill>
                <a:latin typeface="Nunito" pitchFamily="34" charset="0"/>
                <a:ea typeface="Nunito" pitchFamily="34" charset="-122"/>
                <a:cs typeface="Nunito" pitchFamily="34" charset="-120"/>
              </a:rPr>
              <a:t>Technical Feasibility</a:t>
            </a:r>
            <a:endParaRPr lang="en-US" sz="1834" dirty="0">
              <a:solidFill>
                <a:prstClr val="black"/>
              </a:solidFill>
            </a:endParaRPr>
          </a:p>
        </p:txBody>
      </p:sp>
      <p:sp>
        <p:nvSpPr>
          <p:cNvPr id="17" name="Text 13"/>
          <p:cNvSpPr/>
          <p:nvPr/>
        </p:nvSpPr>
        <p:spPr>
          <a:xfrm>
            <a:off x="5465564" y="6227207"/>
            <a:ext cx="3699153" cy="1490663"/>
          </a:xfrm>
          <a:prstGeom prst="rect">
            <a:avLst/>
          </a:prstGeom>
          <a:noFill/>
          <a:ln/>
        </p:spPr>
        <p:txBody>
          <a:bodyPr wrap="square" rtlCol="0" anchor="t"/>
          <a:lstStyle/>
          <a:p>
            <a:pPr algn="ctr">
              <a:lnSpc>
                <a:spcPts val="2347"/>
              </a:lnSpc>
            </a:pPr>
            <a:r>
              <a:rPr lang="en-US" sz="1467" dirty="0">
                <a:solidFill>
                  <a:srgbClr val="FFFFFF"/>
                </a:solidFill>
                <a:latin typeface="PT Sans" pitchFamily="34" charset="0"/>
                <a:ea typeface="PT Sans" pitchFamily="34" charset="-122"/>
                <a:cs typeface="PT Sans" pitchFamily="34" charset="-120"/>
              </a:rPr>
              <a:t>The technical feasibility analysis evaluates the compatibility, capacity, and scalability of the technology stack and equipment required to support the system development and operations effectively.</a:t>
            </a:r>
            <a:endParaRPr lang="en-US" sz="1467" dirty="0">
              <a:solidFill>
                <a:prstClr val="black"/>
              </a:solidFill>
            </a:endParaRPr>
          </a:p>
        </p:txBody>
      </p:sp>
      <p:sp>
        <p:nvSpPr>
          <p:cNvPr id="18" name="Shape 14"/>
          <p:cNvSpPr/>
          <p:nvPr/>
        </p:nvSpPr>
        <p:spPr>
          <a:xfrm>
            <a:off x="9432429" y="4334054"/>
            <a:ext cx="23217" cy="652105"/>
          </a:xfrm>
          <a:prstGeom prst="rect">
            <a:avLst/>
          </a:prstGeom>
          <a:solidFill>
            <a:srgbClr val="DD785E"/>
          </a:solidFill>
          <a:ln/>
        </p:spPr>
      </p:sp>
      <p:sp>
        <p:nvSpPr>
          <p:cNvPr id="19" name="Shape 15"/>
          <p:cNvSpPr/>
          <p:nvPr/>
        </p:nvSpPr>
        <p:spPr>
          <a:xfrm>
            <a:off x="9234488" y="4776609"/>
            <a:ext cx="419100" cy="419100"/>
          </a:xfrm>
          <a:prstGeom prst="roundRect">
            <a:avLst>
              <a:gd name="adj" fmla="val 80021"/>
            </a:avLst>
          </a:prstGeom>
          <a:solidFill>
            <a:srgbClr val="00002E"/>
          </a:solidFill>
          <a:ln w="22860">
            <a:solidFill>
              <a:srgbClr val="FFFFFF"/>
            </a:solidFill>
            <a:prstDash val="solid"/>
          </a:ln>
        </p:spPr>
      </p:sp>
      <p:sp>
        <p:nvSpPr>
          <p:cNvPr id="20" name="Text 16"/>
          <p:cNvSpPr/>
          <p:nvPr/>
        </p:nvSpPr>
        <p:spPr>
          <a:xfrm>
            <a:off x="9360218" y="4811494"/>
            <a:ext cx="167640" cy="349210"/>
          </a:xfrm>
          <a:prstGeom prst="rect">
            <a:avLst/>
          </a:prstGeom>
          <a:noFill/>
          <a:ln/>
        </p:spPr>
        <p:txBody>
          <a:bodyPr wrap="none" rtlCol="0" anchor="t"/>
          <a:lstStyle/>
          <a:p>
            <a:pPr algn="ctr">
              <a:lnSpc>
                <a:spcPts val="2751"/>
              </a:lnSpc>
            </a:pPr>
            <a:r>
              <a:rPr lang="en-US" sz="2201" b="1" dirty="0">
                <a:solidFill>
                  <a:srgbClr val="DD785E"/>
                </a:solidFill>
                <a:latin typeface="Nunito" pitchFamily="34" charset="0"/>
                <a:ea typeface="Nunito" pitchFamily="34" charset="-122"/>
                <a:cs typeface="Nunito" pitchFamily="34" charset="-120"/>
              </a:rPr>
              <a:t>3</a:t>
            </a:r>
            <a:endParaRPr lang="en-US" sz="2201" dirty="0">
              <a:solidFill>
                <a:prstClr val="black"/>
              </a:solidFill>
            </a:endParaRPr>
          </a:p>
        </p:txBody>
      </p:sp>
      <p:sp>
        <p:nvSpPr>
          <p:cNvPr id="21" name="Text 17"/>
          <p:cNvSpPr/>
          <p:nvPr/>
        </p:nvSpPr>
        <p:spPr>
          <a:xfrm>
            <a:off x="8247102" y="2254329"/>
            <a:ext cx="2393871" cy="291108"/>
          </a:xfrm>
          <a:prstGeom prst="rect">
            <a:avLst/>
          </a:prstGeom>
          <a:noFill/>
          <a:ln/>
        </p:spPr>
        <p:txBody>
          <a:bodyPr wrap="none" rtlCol="0" anchor="t"/>
          <a:lstStyle/>
          <a:p>
            <a:pPr algn="ctr">
              <a:lnSpc>
                <a:spcPts val="2292"/>
              </a:lnSpc>
            </a:pPr>
            <a:r>
              <a:rPr lang="en-US" sz="1834" b="1" dirty="0">
                <a:solidFill>
                  <a:srgbClr val="DD785E"/>
                </a:solidFill>
                <a:latin typeface="Nunito" pitchFamily="34" charset="0"/>
                <a:ea typeface="Nunito" pitchFamily="34" charset="-122"/>
                <a:cs typeface="Nunito" pitchFamily="34" charset="-120"/>
              </a:rPr>
              <a:t>Operational Feasibility</a:t>
            </a:r>
            <a:endParaRPr lang="en-US" sz="1834" dirty="0">
              <a:solidFill>
                <a:prstClr val="black"/>
              </a:solidFill>
            </a:endParaRPr>
          </a:p>
        </p:txBody>
      </p:sp>
      <p:sp>
        <p:nvSpPr>
          <p:cNvPr id="22" name="Text 18"/>
          <p:cNvSpPr/>
          <p:nvPr/>
        </p:nvSpPr>
        <p:spPr>
          <a:xfrm>
            <a:off x="7594521" y="2657118"/>
            <a:ext cx="3699153" cy="1490663"/>
          </a:xfrm>
          <a:prstGeom prst="rect">
            <a:avLst/>
          </a:prstGeom>
          <a:noFill/>
          <a:ln/>
        </p:spPr>
        <p:txBody>
          <a:bodyPr wrap="square" rtlCol="0" anchor="t"/>
          <a:lstStyle/>
          <a:p>
            <a:pPr algn="ctr">
              <a:lnSpc>
                <a:spcPts val="2347"/>
              </a:lnSpc>
            </a:pPr>
            <a:r>
              <a:rPr lang="en-US" sz="1467" dirty="0">
                <a:solidFill>
                  <a:srgbClr val="FFFFFF"/>
                </a:solidFill>
                <a:latin typeface="PT Sans" pitchFamily="34" charset="0"/>
                <a:ea typeface="PT Sans" pitchFamily="34" charset="-122"/>
                <a:cs typeface="PT Sans" pitchFamily="34" charset="-120"/>
              </a:rPr>
              <a:t>The operational feasibility assessment examines the alignment of the project with existing business processes, organizational capabilities, and user acceptance to ensure successful adoption and implementation.</a:t>
            </a:r>
            <a:endParaRPr lang="en-US" sz="1467" dirty="0">
              <a:solidFill>
                <a:prstClr val="black"/>
              </a:solidFill>
            </a:endParaRPr>
          </a:p>
        </p:txBody>
      </p:sp>
    </p:spTree>
    <p:extLst>
      <p:ext uri="{BB962C8B-B14F-4D97-AF65-F5344CB8AC3E}">
        <p14:creationId xmlns:p14="http://schemas.microsoft.com/office/powerpoint/2010/main" val="100079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693307"/>
            <a:ext cx="7856577" cy="694373"/>
          </a:xfrm>
          <a:prstGeom prst="rect">
            <a:avLst/>
          </a:prstGeom>
          <a:noFill/>
          <a:ln/>
        </p:spPr>
        <p:txBody>
          <a:bodyPr wrap="none" rtlCol="0" anchor="t"/>
          <a:lstStyle/>
          <a:p>
            <a:pPr>
              <a:lnSpc>
                <a:spcPts val="5468"/>
              </a:lnSpc>
            </a:pPr>
            <a:r>
              <a:rPr lang="en-US" sz="4374" b="1" dirty="0">
                <a:solidFill>
                  <a:srgbClr val="FFFFFF"/>
                </a:solidFill>
                <a:latin typeface="Nunito" pitchFamily="34" charset="0"/>
                <a:ea typeface="Nunito" pitchFamily="34" charset="-122"/>
                <a:cs typeface="Nunito" pitchFamily="34" charset="-120"/>
              </a:rPr>
              <a:t>Risks and Mitigation Strategies</a:t>
            </a:r>
            <a:endParaRPr lang="en-US" sz="4374" dirty="0">
              <a:solidFill>
                <a:prstClr val="black"/>
              </a:solidFill>
            </a:endParaRPr>
          </a:p>
        </p:txBody>
      </p:sp>
      <p:sp>
        <p:nvSpPr>
          <p:cNvPr id="6" name="Shape 2"/>
          <p:cNvSpPr/>
          <p:nvPr/>
        </p:nvSpPr>
        <p:spPr>
          <a:xfrm>
            <a:off x="833199" y="2894528"/>
            <a:ext cx="499943" cy="499943"/>
          </a:xfrm>
          <a:prstGeom prst="roundRect">
            <a:avLst>
              <a:gd name="adj" fmla="val 80001"/>
            </a:avLst>
          </a:prstGeom>
          <a:solidFill>
            <a:srgbClr val="00002E"/>
          </a:solidFill>
          <a:ln w="22860">
            <a:solidFill>
              <a:srgbClr val="FFFFFF"/>
            </a:solidFill>
            <a:prstDash val="solid"/>
          </a:ln>
        </p:spPr>
      </p:sp>
      <p:sp>
        <p:nvSpPr>
          <p:cNvPr id="7" name="Text 3"/>
          <p:cNvSpPr/>
          <p:nvPr/>
        </p:nvSpPr>
        <p:spPr>
          <a:xfrm>
            <a:off x="983099" y="2936200"/>
            <a:ext cx="200025" cy="416481"/>
          </a:xfrm>
          <a:prstGeom prst="rect">
            <a:avLst/>
          </a:prstGeom>
          <a:noFill/>
          <a:ln/>
        </p:spPr>
        <p:txBody>
          <a:bodyPr wrap="none" rtlCol="0" anchor="t"/>
          <a:lstStyle/>
          <a:p>
            <a:pPr algn="ctr">
              <a:lnSpc>
                <a:spcPts val="3281"/>
              </a:lnSpc>
            </a:pPr>
            <a:r>
              <a:rPr lang="en-US" sz="2624" b="1" dirty="0">
                <a:solidFill>
                  <a:srgbClr val="F2B42D"/>
                </a:solidFill>
                <a:latin typeface="Nunito" pitchFamily="34" charset="0"/>
                <a:ea typeface="Nunito" pitchFamily="34" charset="-122"/>
                <a:cs typeface="Nunito" pitchFamily="34" charset="-120"/>
              </a:rPr>
              <a:t>1</a:t>
            </a:r>
            <a:endParaRPr lang="en-US" sz="2624" dirty="0">
              <a:solidFill>
                <a:prstClr val="black"/>
              </a:solidFill>
            </a:endParaRPr>
          </a:p>
        </p:txBody>
      </p:sp>
      <p:sp>
        <p:nvSpPr>
          <p:cNvPr id="8" name="Text 4"/>
          <p:cNvSpPr/>
          <p:nvPr/>
        </p:nvSpPr>
        <p:spPr>
          <a:xfrm>
            <a:off x="1555313" y="2970848"/>
            <a:ext cx="2892981" cy="347186"/>
          </a:xfrm>
          <a:prstGeom prst="rect">
            <a:avLst/>
          </a:prstGeom>
          <a:noFill/>
          <a:ln/>
        </p:spPr>
        <p:txBody>
          <a:bodyPr wrap="none" rtlCol="0" anchor="t"/>
          <a:lstStyle/>
          <a:p>
            <a:pPr>
              <a:lnSpc>
                <a:spcPts val="2734"/>
              </a:lnSpc>
            </a:pPr>
            <a:r>
              <a:rPr lang="en-US" sz="2187" b="1" dirty="0">
                <a:solidFill>
                  <a:srgbClr val="F2B42D"/>
                </a:solidFill>
                <a:latin typeface="Nunito" pitchFamily="34" charset="0"/>
                <a:ea typeface="Nunito" pitchFamily="34" charset="-122"/>
                <a:cs typeface="Nunito" pitchFamily="34" charset="-120"/>
              </a:rPr>
              <a:t>Cyber Security Threats</a:t>
            </a:r>
            <a:endParaRPr lang="en-US" sz="2187" dirty="0">
              <a:solidFill>
                <a:prstClr val="black"/>
              </a:solidFill>
            </a:endParaRPr>
          </a:p>
        </p:txBody>
      </p:sp>
      <p:sp>
        <p:nvSpPr>
          <p:cNvPr id="9" name="Text 5"/>
          <p:cNvSpPr/>
          <p:nvPr/>
        </p:nvSpPr>
        <p:spPr>
          <a:xfrm>
            <a:off x="1555313" y="3451265"/>
            <a:ext cx="3820001" cy="1421606"/>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Strong cyber security measures are also required since cyber security threats like data breaches put platform security and user privacy at risk.</a:t>
            </a:r>
            <a:endParaRPr lang="en-US" sz="1750" dirty="0">
              <a:solidFill>
                <a:prstClr val="black"/>
              </a:solidFill>
            </a:endParaRPr>
          </a:p>
        </p:txBody>
      </p:sp>
      <p:sp>
        <p:nvSpPr>
          <p:cNvPr id="10" name="Shape 6"/>
          <p:cNvSpPr/>
          <p:nvPr/>
        </p:nvSpPr>
        <p:spPr>
          <a:xfrm>
            <a:off x="5597485" y="2894528"/>
            <a:ext cx="499943" cy="499943"/>
          </a:xfrm>
          <a:prstGeom prst="roundRect">
            <a:avLst>
              <a:gd name="adj" fmla="val 80001"/>
            </a:avLst>
          </a:prstGeom>
          <a:solidFill>
            <a:srgbClr val="00002E"/>
          </a:solidFill>
          <a:ln w="22860">
            <a:solidFill>
              <a:srgbClr val="FFFFFF"/>
            </a:solidFill>
            <a:prstDash val="solid"/>
          </a:ln>
        </p:spPr>
      </p:sp>
      <p:sp>
        <p:nvSpPr>
          <p:cNvPr id="11" name="Text 7"/>
          <p:cNvSpPr/>
          <p:nvPr/>
        </p:nvSpPr>
        <p:spPr>
          <a:xfrm>
            <a:off x="5747385" y="2936200"/>
            <a:ext cx="200025" cy="416481"/>
          </a:xfrm>
          <a:prstGeom prst="rect">
            <a:avLst/>
          </a:prstGeom>
          <a:noFill/>
          <a:ln/>
        </p:spPr>
        <p:txBody>
          <a:bodyPr wrap="none" rtlCol="0" anchor="t"/>
          <a:lstStyle/>
          <a:p>
            <a:pPr algn="ctr">
              <a:lnSpc>
                <a:spcPts val="3281"/>
              </a:lnSpc>
            </a:pPr>
            <a:r>
              <a:rPr lang="en-US" sz="2624" b="1" dirty="0">
                <a:solidFill>
                  <a:srgbClr val="D7425E"/>
                </a:solidFill>
                <a:latin typeface="Nunito" pitchFamily="34" charset="0"/>
                <a:ea typeface="Nunito" pitchFamily="34" charset="-122"/>
                <a:cs typeface="Nunito" pitchFamily="34" charset="-120"/>
              </a:rPr>
              <a:t>2</a:t>
            </a:r>
            <a:endParaRPr lang="en-US" sz="2624" dirty="0">
              <a:solidFill>
                <a:prstClr val="black"/>
              </a:solidFill>
            </a:endParaRPr>
          </a:p>
        </p:txBody>
      </p:sp>
      <p:sp>
        <p:nvSpPr>
          <p:cNvPr id="12" name="Text 8"/>
          <p:cNvSpPr/>
          <p:nvPr/>
        </p:nvSpPr>
        <p:spPr>
          <a:xfrm>
            <a:off x="6319599" y="2970848"/>
            <a:ext cx="2777490" cy="347186"/>
          </a:xfrm>
          <a:prstGeom prst="rect">
            <a:avLst/>
          </a:prstGeom>
          <a:noFill/>
          <a:ln/>
        </p:spPr>
        <p:txBody>
          <a:bodyPr wrap="none" rtlCol="0" anchor="t"/>
          <a:lstStyle/>
          <a:p>
            <a:pPr>
              <a:lnSpc>
                <a:spcPts val="2734"/>
              </a:lnSpc>
            </a:pPr>
            <a:r>
              <a:rPr lang="en-US" sz="2187" b="1" dirty="0">
                <a:solidFill>
                  <a:srgbClr val="D7425E"/>
                </a:solidFill>
                <a:latin typeface="Nunito" pitchFamily="34" charset="0"/>
                <a:ea typeface="Nunito" pitchFamily="34" charset="-122"/>
                <a:cs typeface="Nunito" pitchFamily="34" charset="-120"/>
              </a:rPr>
              <a:t>Technical Disruptions</a:t>
            </a:r>
            <a:endParaRPr lang="en-US" sz="2187" dirty="0">
              <a:solidFill>
                <a:prstClr val="black"/>
              </a:solidFill>
            </a:endParaRPr>
          </a:p>
        </p:txBody>
      </p:sp>
      <p:sp>
        <p:nvSpPr>
          <p:cNvPr id="13" name="Text 9"/>
          <p:cNvSpPr/>
          <p:nvPr/>
        </p:nvSpPr>
        <p:spPr>
          <a:xfrm>
            <a:off x="6319599" y="3451265"/>
            <a:ext cx="3820001" cy="1421606"/>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Technical problems or system malfunctions may also cause disruptions to operations and negatively affect user experience.</a:t>
            </a:r>
            <a:endParaRPr lang="en-US" sz="1750" dirty="0">
              <a:solidFill>
                <a:prstClr val="black"/>
              </a:solidFill>
            </a:endParaRPr>
          </a:p>
        </p:txBody>
      </p:sp>
      <p:sp>
        <p:nvSpPr>
          <p:cNvPr id="14" name="Shape 10"/>
          <p:cNvSpPr/>
          <p:nvPr/>
        </p:nvSpPr>
        <p:spPr>
          <a:xfrm>
            <a:off x="833199" y="5268635"/>
            <a:ext cx="499943" cy="499943"/>
          </a:xfrm>
          <a:prstGeom prst="roundRect">
            <a:avLst>
              <a:gd name="adj" fmla="val 80001"/>
            </a:avLst>
          </a:prstGeom>
          <a:solidFill>
            <a:srgbClr val="00002E"/>
          </a:solidFill>
          <a:ln w="22860">
            <a:solidFill>
              <a:srgbClr val="FFFFFF"/>
            </a:solidFill>
            <a:prstDash val="solid"/>
          </a:ln>
        </p:spPr>
      </p:sp>
      <p:sp>
        <p:nvSpPr>
          <p:cNvPr id="15" name="Text 11"/>
          <p:cNvSpPr/>
          <p:nvPr/>
        </p:nvSpPr>
        <p:spPr>
          <a:xfrm>
            <a:off x="983099" y="5310307"/>
            <a:ext cx="200025" cy="416481"/>
          </a:xfrm>
          <a:prstGeom prst="rect">
            <a:avLst/>
          </a:prstGeom>
          <a:noFill/>
          <a:ln/>
        </p:spPr>
        <p:txBody>
          <a:bodyPr wrap="none" rtlCol="0" anchor="t"/>
          <a:lstStyle/>
          <a:p>
            <a:pPr algn="ctr">
              <a:lnSpc>
                <a:spcPts val="3281"/>
              </a:lnSpc>
            </a:pPr>
            <a:r>
              <a:rPr lang="en-US" sz="2624" b="1" dirty="0">
                <a:solidFill>
                  <a:srgbClr val="DD785E"/>
                </a:solidFill>
                <a:latin typeface="Nunito" pitchFamily="34" charset="0"/>
                <a:ea typeface="Nunito" pitchFamily="34" charset="-122"/>
                <a:cs typeface="Nunito" pitchFamily="34" charset="-120"/>
              </a:rPr>
              <a:t>3</a:t>
            </a:r>
            <a:endParaRPr lang="en-US" sz="2624" dirty="0">
              <a:solidFill>
                <a:prstClr val="black"/>
              </a:solidFill>
            </a:endParaRPr>
          </a:p>
        </p:txBody>
      </p:sp>
      <p:sp>
        <p:nvSpPr>
          <p:cNvPr id="16" name="Text 12"/>
          <p:cNvSpPr/>
          <p:nvPr/>
        </p:nvSpPr>
        <p:spPr>
          <a:xfrm>
            <a:off x="1555313" y="5344954"/>
            <a:ext cx="2777490" cy="347186"/>
          </a:xfrm>
          <a:prstGeom prst="rect">
            <a:avLst/>
          </a:prstGeom>
          <a:noFill/>
          <a:ln/>
        </p:spPr>
        <p:txBody>
          <a:bodyPr wrap="none" rtlCol="0" anchor="t"/>
          <a:lstStyle/>
          <a:p>
            <a:pPr>
              <a:lnSpc>
                <a:spcPts val="2734"/>
              </a:lnSpc>
            </a:pPr>
            <a:r>
              <a:rPr lang="en-US" sz="2187" b="1" dirty="0">
                <a:solidFill>
                  <a:srgbClr val="DD785E"/>
                </a:solidFill>
                <a:latin typeface="Nunito" pitchFamily="34" charset="0"/>
                <a:ea typeface="Nunito" pitchFamily="34" charset="-122"/>
                <a:cs typeface="Nunito" pitchFamily="34" charset="-120"/>
              </a:rPr>
              <a:t>Market Volatility</a:t>
            </a:r>
            <a:endParaRPr lang="en-US" sz="2187" dirty="0">
              <a:solidFill>
                <a:prstClr val="black"/>
              </a:solidFill>
            </a:endParaRPr>
          </a:p>
        </p:txBody>
      </p:sp>
      <p:sp>
        <p:nvSpPr>
          <p:cNvPr id="17" name="Text 13"/>
          <p:cNvSpPr/>
          <p:nvPr/>
        </p:nvSpPr>
        <p:spPr>
          <a:xfrm>
            <a:off x="1555313" y="5825371"/>
            <a:ext cx="3820001" cy="1928368"/>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These could include unforeseen modifications to consumer preferences or economic downturns that affect the market.</a:t>
            </a:r>
            <a:endParaRPr lang="en-US" sz="1750" dirty="0">
              <a:solidFill>
                <a:prstClr val="black"/>
              </a:solidFill>
            </a:endParaRPr>
          </a:p>
        </p:txBody>
      </p:sp>
      <p:sp>
        <p:nvSpPr>
          <p:cNvPr id="19" name="Shape 6"/>
          <p:cNvSpPr/>
          <p:nvPr/>
        </p:nvSpPr>
        <p:spPr>
          <a:xfrm>
            <a:off x="5847456" y="5268575"/>
            <a:ext cx="499943" cy="499943"/>
          </a:xfrm>
          <a:prstGeom prst="roundRect">
            <a:avLst>
              <a:gd name="adj" fmla="val 80001"/>
            </a:avLst>
          </a:prstGeom>
          <a:solidFill>
            <a:srgbClr val="00002E"/>
          </a:solidFill>
          <a:ln w="22860">
            <a:solidFill>
              <a:srgbClr val="FFFFFF"/>
            </a:solidFill>
            <a:prstDash val="solid"/>
          </a:ln>
        </p:spPr>
      </p:sp>
      <p:sp>
        <p:nvSpPr>
          <p:cNvPr id="20" name="Text 7"/>
          <p:cNvSpPr/>
          <p:nvPr/>
        </p:nvSpPr>
        <p:spPr>
          <a:xfrm>
            <a:off x="5997414" y="5318422"/>
            <a:ext cx="200025" cy="416481"/>
          </a:xfrm>
          <a:prstGeom prst="rect">
            <a:avLst/>
          </a:prstGeom>
          <a:noFill/>
          <a:ln/>
        </p:spPr>
        <p:txBody>
          <a:bodyPr wrap="none" rtlCol="0" anchor="t"/>
          <a:lstStyle/>
          <a:p>
            <a:pPr algn="ctr">
              <a:lnSpc>
                <a:spcPts val="3281"/>
              </a:lnSpc>
            </a:pPr>
            <a:r>
              <a:rPr lang="en-US" sz="2624" b="1" dirty="0" smtClean="0">
                <a:solidFill>
                  <a:srgbClr val="D7425E"/>
                </a:solidFill>
                <a:latin typeface="Nunito" pitchFamily="34" charset="0"/>
                <a:ea typeface="Nunito" pitchFamily="34" charset="-122"/>
              </a:rPr>
              <a:t>4</a:t>
            </a:r>
            <a:endParaRPr lang="en-US" sz="2624" dirty="0">
              <a:solidFill>
                <a:prstClr val="black"/>
              </a:solidFill>
            </a:endParaRPr>
          </a:p>
        </p:txBody>
      </p:sp>
      <p:sp>
        <p:nvSpPr>
          <p:cNvPr id="21" name="Text 8"/>
          <p:cNvSpPr/>
          <p:nvPr/>
        </p:nvSpPr>
        <p:spPr>
          <a:xfrm>
            <a:off x="6555975" y="5379602"/>
            <a:ext cx="2777490" cy="347186"/>
          </a:xfrm>
          <a:prstGeom prst="rect">
            <a:avLst/>
          </a:prstGeom>
          <a:noFill/>
          <a:ln/>
        </p:spPr>
        <p:txBody>
          <a:bodyPr wrap="none" rtlCol="0" anchor="t"/>
          <a:lstStyle/>
          <a:p>
            <a:pPr>
              <a:lnSpc>
                <a:spcPts val="2734"/>
              </a:lnSpc>
            </a:pPr>
            <a:r>
              <a:rPr lang="en-US" sz="2187" b="1" dirty="0">
                <a:solidFill>
                  <a:srgbClr val="D7425E"/>
                </a:solidFill>
                <a:latin typeface="Nunito" pitchFamily="34" charset="0"/>
                <a:ea typeface="Nunito" pitchFamily="34" charset="-122"/>
                <a:cs typeface="Nunito" pitchFamily="34" charset="-120"/>
              </a:rPr>
              <a:t>payment method</a:t>
            </a:r>
            <a:endParaRPr lang="en-US" sz="2187" dirty="0">
              <a:solidFill>
                <a:prstClr val="black"/>
              </a:solidFill>
            </a:endParaRPr>
          </a:p>
        </p:txBody>
      </p:sp>
      <p:sp>
        <p:nvSpPr>
          <p:cNvPr id="22" name="Text 9"/>
          <p:cNvSpPr/>
          <p:nvPr/>
        </p:nvSpPr>
        <p:spPr>
          <a:xfrm>
            <a:off x="6347399" y="5775701"/>
            <a:ext cx="3820001" cy="1421606"/>
          </a:xfrm>
          <a:prstGeom prst="rect">
            <a:avLst/>
          </a:prstGeom>
          <a:noFill/>
          <a:ln/>
        </p:spPr>
        <p:txBody>
          <a:bodyPr wrap="square" rtlCol="0" anchor="t"/>
          <a:lstStyle/>
          <a:p>
            <a:pPr>
              <a:lnSpc>
                <a:spcPts val="2799"/>
              </a:lnSpc>
            </a:pPr>
            <a:r>
              <a:rPr lang="en-GB" sz="1750" dirty="0">
                <a:solidFill>
                  <a:srgbClr val="FFFFFF"/>
                </a:solidFill>
                <a:latin typeface="PT Sans" pitchFamily="34" charset="0"/>
                <a:ea typeface="PT Sans" pitchFamily="34" charset="-122"/>
                <a:cs typeface="PT Sans" pitchFamily="34" charset="-120"/>
              </a:rPr>
              <a:t>Exclusivity of Chapa payment method may alienate users who prefer other payment options.</a:t>
            </a:r>
            <a:endParaRPr lang="en-US" sz="1750" dirty="0">
              <a:solidFill>
                <a:prstClr val="black"/>
              </a:solidFill>
            </a:endParaRPr>
          </a:p>
        </p:txBody>
      </p:sp>
    </p:spTree>
    <p:extLst>
      <p:ext uri="{BB962C8B-B14F-4D97-AF65-F5344CB8AC3E}">
        <p14:creationId xmlns:p14="http://schemas.microsoft.com/office/powerpoint/2010/main" val="1109762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31" y="0"/>
            <a:ext cx="14630400" cy="8229600"/>
          </a:xfrm>
          <a:prstGeom prst="rect">
            <a:avLst/>
          </a:prstGeom>
          <a:solidFill>
            <a:srgbClr val="00002E">
              <a:alpha val="75000"/>
            </a:srgbClr>
          </a:solidFill>
          <a:ln/>
        </p:spPr>
      </p:sp>
      <p:sp>
        <p:nvSpPr>
          <p:cNvPr id="4" name="Text 1"/>
          <p:cNvSpPr/>
          <p:nvPr/>
        </p:nvSpPr>
        <p:spPr>
          <a:xfrm>
            <a:off x="2348389" y="695087"/>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Key Features of </a:t>
            </a:r>
            <a:r>
              <a:rPr lang="en-US" sz="4374" b="1" dirty="0" smtClean="0">
                <a:solidFill>
                  <a:srgbClr val="FFFFFF"/>
                </a:solidFill>
                <a:latin typeface="Nunito" pitchFamily="34" charset="0"/>
                <a:ea typeface="Nunito" pitchFamily="34" charset="-122"/>
                <a:cs typeface="Nunito" pitchFamily="34" charset="-120"/>
              </a:rPr>
              <a:t>this </a:t>
            </a:r>
            <a:r>
              <a:rPr lang="en-US" sz="4374" b="1" dirty="0">
                <a:solidFill>
                  <a:srgbClr val="FFFFFF"/>
                </a:solidFill>
                <a:latin typeface="Nunito" pitchFamily="34" charset="0"/>
                <a:ea typeface="Nunito" pitchFamily="34" charset="-122"/>
                <a:cs typeface="Nunito" pitchFamily="34" charset="-120"/>
              </a:rPr>
              <a:t>Online Booking Platform</a:t>
            </a:r>
            <a:endParaRPr lang="en-US" sz="4374" dirty="0"/>
          </a:p>
        </p:txBody>
      </p:sp>
      <p:sp>
        <p:nvSpPr>
          <p:cNvPr id="5" name="Shape 2"/>
          <p:cNvSpPr/>
          <p:nvPr/>
        </p:nvSpPr>
        <p:spPr>
          <a:xfrm>
            <a:off x="2245753" y="2283142"/>
            <a:ext cx="4855726" cy="2494131"/>
          </a:xfrm>
          <a:prstGeom prst="roundRect">
            <a:avLst>
              <a:gd name="adj" fmla="val 16720"/>
            </a:avLst>
          </a:prstGeom>
          <a:solidFill>
            <a:srgbClr val="00002E"/>
          </a:solidFill>
          <a:ln w="22860">
            <a:solidFill>
              <a:srgbClr val="FFFFFF"/>
            </a:solidFill>
            <a:prstDash val="solid"/>
          </a:ln>
        </p:spPr>
      </p:sp>
      <p:sp>
        <p:nvSpPr>
          <p:cNvPr id="6" name="Text 3"/>
          <p:cNvSpPr/>
          <p:nvPr/>
        </p:nvSpPr>
        <p:spPr>
          <a:xfrm>
            <a:off x="2628624" y="2528173"/>
            <a:ext cx="2777490"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Real-time Availability</a:t>
            </a:r>
            <a:endParaRPr lang="en-US" sz="2187" dirty="0"/>
          </a:p>
        </p:txBody>
      </p:sp>
      <p:sp>
        <p:nvSpPr>
          <p:cNvPr id="7" name="Text 4"/>
          <p:cNvSpPr/>
          <p:nvPr/>
        </p:nvSpPr>
        <p:spPr>
          <a:xfrm>
            <a:off x="2593418" y="2934704"/>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Passengers can view real-time seat availability and make reservations from the comfort of their homes or on-the-go, eliminating the need to visit booking centers.</a:t>
            </a:r>
            <a:endParaRPr lang="en-US" sz="1750" dirty="0"/>
          </a:p>
        </p:txBody>
      </p:sp>
      <p:sp>
        <p:nvSpPr>
          <p:cNvPr id="8" name="Shape 5"/>
          <p:cNvSpPr/>
          <p:nvPr/>
        </p:nvSpPr>
        <p:spPr>
          <a:xfrm>
            <a:off x="7426285" y="2528173"/>
            <a:ext cx="4855726" cy="2392085"/>
          </a:xfrm>
          <a:prstGeom prst="roundRect">
            <a:avLst>
              <a:gd name="adj" fmla="val 16720"/>
            </a:avLst>
          </a:prstGeom>
          <a:solidFill>
            <a:srgbClr val="00002E"/>
          </a:solidFill>
          <a:ln w="22860">
            <a:solidFill>
              <a:srgbClr val="FFFFFF"/>
            </a:solidFill>
            <a:prstDash val="solid"/>
          </a:ln>
        </p:spPr>
      </p:sp>
      <p:sp>
        <p:nvSpPr>
          <p:cNvPr id="9" name="Text 6"/>
          <p:cNvSpPr/>
          <p:nvPr/>
        </p:nvSpPr>
        <p:spPr>
          <a:xfrm>
            <a:off x="7671316" y="2773204"/>
            <a:ext cx="277749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Secure Payments</a:t>
            </a:r>
            <a:endParaRPr lang="en-US" sz="2187" dirty="0"/>
          </a:p>
        </p:txBody>
      </p:sp>
      <p:sp>
        <p:nvSpPr>
          <p:cNvPr id="10" name="Text 7"/>
          <p:cNvSpPr/>
          <p:nvPr/>
        </p:nvSpPr>
        <p:spPr>
          <a:xfrm>
            <a:off x="7671316" y="3253621"/>
            <a:ext cx="4365665"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platform will offer secure and convenient payment options, allowing customers to complete their bookings with confidence.</a:t>
            </a:r>
            <a:endParaRPr lang="en-US" sz="1750" dirty="0"/>
          </a:p>
        </p:txBody>
      </p:sp>
      <p:sp>
        <p:nvSpPr>
          <p:cNvPr id="11" name="Shape 8"/>
          <p:cNvSpPr/>
          <p:nvPr/>
        </p:nvSpPr>
        <p:spPr>
          <a:xfrm>
            <a:off x="2348389" y="5142428"/>
            <a:ext cx="4855726" cy="2611311"/>
          </a:xfrm>
          <a:prstGeom prst="roundRect">
            <a:avLst>
              <a:gd name="adj" fmla="val 16720"/>
            </a:avLst>
          </a:prstGeom>
          <a:solidFill>
            <a:srgbClr val="00002E"/>
          </a:solidFill>
          <a:ln w="22860">
            <a:solidFill>
              <a:srgbClr val="FFFFFF"/>
            </a:solidFill>
            <a:prstDash val="solid"/>
          </a:ln>
        </p:spPr>
      </p:sp>
      <p:sp>
        <p:nvSpPr>
          <p:cNvPr id="12" name="Text 9"/>
          <p:cNvSpPr/>
          <p:nvPr/>
        </p:nvSpPr>
        <p:spPr>
          <a:xfrm>
            <a:off x="2593419" y="5387459"/>
            <a:ext cx="3281124"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Notifications and Updates</a:t>
            </a:r>
            <a:endParaRPr lang="en-US" sz="2187" dirty="0"/>
          </a:p>
        </p:txBody>
      </p:sp>
      <p:sp>
        <p:nvSpPr>
          <p:cNvPr id="13" name="Text 10"/>
          <p:cNvSpPr/>
          <p:nvPr/>
        </p:nvSpPr>
        <p:spPr>
          <a:xfrm>
            <a:off x="2593419" y="5867875"/>
            <a:ext cx="4365665" cy="1801887"/>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Passengers will receive timely notifications about schedule changes, seat availability, and route modifications, keeping them informed throughout their journey.</a:t>
            </a:r>
            <a:endParaRPr lang="en-US" sz="1750" dirty="0"/>
          </a:p>
        </p:txBody>
      </p:sp>
      <p:sp>
        <p:nvSpPr>
          <p:cNvPr id="14" name="Shape 11"/>
          <p:cNvSpPr/>
          <p:nvPr/>
        </p:nvSpPr>
        <p:spPr>
          <a:xfrm>
            <a:off x="7426285" y="5142428"/>
            <a:ext cx="4855726" cy="2392085"/>
          </a:xfrm>
          <a:prstGeom prst="roundRect">
            <a:avLst>
              <a:gd name="adj" fmla="val 16720"/>
            </a:avLst>
          </a:prstGeom>
          <a:solidFill>
            <a:srgbClr val="00002E"/>
          </a:solidFill>
          <a:ln w="22860">
            <a:solidFill>
              <a:srgbClr val="FFFFFF"/>
            </a:solidFill>
            <a:prstDash val="solid"/>
          </a:ln>
        </p:spPr>
      </p:sp>
      <p:sp>
        <p:nvSpPr>
          <p:cNvPr id="15" name="Text 12"/>
          <p:cNvSpPr/>
          <p:nvPr/>
        </p:nvSpPr>
        <p:spPr>
          <a:xfrm>
            <a:off x="7671316" y="5387459"/>
            <a:ext cx="2777490"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Operator Integration</a:t>
            </a:r>
            <a:endParaRPr lang="en-US" sz="2187" dirty="0"/>
          </a:p>
        </p:txBody>
      </p:sp>
      <p:sp>
        <p:nvSpPr>
          <p:cNvPr id="16" name="Text 13"/>
          <p:cNvSpPr/>
          <p:nvPr/>
        </p:nvSpPr>
        <p:spPr>
          <a:xfrm>
            <a:off x="7671316" y="5867876"/>
            <a:ext cx="4365665"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platform will seamlessly integrate with bus operators, enabling them to manage their schedules, inventory, and customer data efficiently.</a:t>
            </a:r>
            <a:endParaRPr lang="en-US" sz="175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833199" y="1445288"/>
            <a:ext cx="12910793" cy="694373"/>
          </a:xfrm>
          <a:prstGeom prst="rect">
            <a:avLst/>
          </a:prstGeom>
          <a:noFill/>
          <a:ln/>
        </p:spPr>
        <p:txBody>
          <a:bodyPr wrap="none" rtlCol="0" anchor="t"/>
          <a:lstStyle/>
          <a:p>
            <a:pPr algn="ctr">
              <a:lnSpc>
                <a:spcPts val="5468"/>
              </a:lnSpc>
            </a:pPr>
            <a:r>
              <a:rPr lang="en-GB" sz="4374" b="1" dirty="0">
                <a:solidFill>
                  <a:srgbClr val="FFFFFF"/>
                </a:solidFill>
                <a:latin typeface="Nunito" pitchFamily="34" charset="0"/>
                <a:ea typeface="Nunito" pitchFamily="34" charset="-122"/>
                <a:cs typeface="Nunito" pitchFamily="34" charset="-120"/>
              </a:rPr>
              <a:t>Roles in the MERN Stack Development Team</a:t>
            </a:r>
            <a:endParaRPr lang="en-US" sz="4374" dirty="0">
              <a:solidFill>
                <a:prstClr val="black"/>
              </a:solidFill>
            </a:endParaRPr>
          </a:p>
        </p:txBody>
      </p:sp>
      <p:sp>
        <p:nvSpPr>
          <p:cNvPr id="6" name="Shape 2"/>
          <p:cNvSpPr/>
          <p:nvPr/>
        </p:nvSpPr>
        <p:spPr>
          <a:xfrm>
            <a:off x="833199" y="2894528"/>
            <a:ext cx="499943" cy="499943"/>
          </a:xfrm>
          <a:prstGeom prst="roundRect">
            <a:avLst>
              <a:gd name="adj" fmla="val 80001"/>
            </a:avLst>
          </a:prstGeom>
          <a:solidFill>
            <a:srgbClr val="00002E"/>
          </a:solidFill>
          <a:ln w="22860">
            <a:solidFill>
              <a:srgbClr val="FFFFFF"/>
            </a:solidFill>
            <a:prstDash val="solid"/>
          </a:ln>
        </p:spPr>
      </p:sp>
      <p:sp>
        <p:nvSpPr>
          <p:cNvPr id="7" name="Text 3"/>
          <p:cNvSpPr/>
          <p:nvPr/>
        </p:nvSpPr>
        <p:spPr>
          <a:xfrm>
            <a:off x="983099" y="2936200"/>
            <a:ext cx="200025" cy="416481"/>
          </a:xfrm>
          <a:prstGeom prst="rect">
            <a:avLst/>
          </a:prstGeom>
          <a:noFill/>
          <a:ln/>
        </p:spPr>
        <p:txBody>
          <a:bodyPr wrap="none" rtlCol="0" anchor="t"/>
          <a:lstStyle/>
          <a:p>
            <a:pPr algn="ctr">
              <a:lnSpc>
                <a:spcPts val="3281"/>
              </a:lnSpc>
            </a:pPr>
            <a:r>
              <a:rPr lang="en-US" sz="2624" b="1" dirty="0">
                <a:solidFill>
                  <a:srgbClr val="F2B42D"/>
                </a:solidFill>
                <a:latin typeface="Nunito" pitchFamily="34" charset="0"/>
                <a:ea typeface="Nunito" pitchFamily="34" charset="-122"/>
                <a:cs typeface="Nunito" pitchFamily="34" charset="-120"/>
              </a:rPr>
              <a:t>1</a:t>
            </a:r>
            <a:endParaRPr lang="en-US" sz="2624" dirty="0">
              <a:solidFill>
                <a:prstClr val="black"/>
              </a:solidFill>
            </a:endParaRPr>
          </a:p>
        </p:txBody>
      </p:sp>
      <p:sp>
        <p:nvSpPr>
          <p:cNvPr id="8" name="Text 4"/>
          <p:cNvSpPr/>
          <p:nvPr/>
        </p:nvSpPr>
        <p:spPr>
          <a:xfrm>
            <a:off x="1555313" y="2970848"/>
            <a:ext cx="2892981" cy="347186"/>
          </a:xfrm>
          <a:prstGeom prst="rect">
            <a:avLst/>
          </a:prstGeom>
          <a:noFill/>
          <a:ln/>
        </p:spPr>
        <p:txBody>
          <a:bodyPr wrap="none" rtlCol="0" anchor="t"/>
          <a:lstStyle/>
          <a:p>
            <a:pPr>
              <a:lnSpc>
                <a:spcPts val="2734"/>
              </a:lnSpc>
            </a:pPr>
            <a:r>
              <a:rPr lang="en-US" sz="2187" b="1" dirty="0" err="1">
                <a:solidFill>
                  <a:srgbClr val="F2B42D"/>
                </a:solidFill>
                <a:latin typeface="Nunito" pitchFamily="34" charset="0"/>
                <a:ea typeface="Nunito" pitchFamily="34" charset="-122"/>
                <a:cs typeface="Nunito" pitchFamily="34" charset="-120"/>
              </a:rPr>
              <a:t>Fikadu</a:t>
            </a:r>
            <a:r>
              <a:rPr lang="en-US" sz="2187" b="1" dirty="0">
                <a:solidFill>
                  <a:srgbClr val="F2B42D"/>
                </a:solidFill>
                <a:latin typeface="Nunito" pitchFamily="34" charset="0"/>
                <a:ea typeface="Nunito" pitchFamily="34" charset="-122"/>
                <a:cs typeface="Nunito" pitchFamily="34" charset="-120"/>
              </a:rPr>
              <a:t> </a:t>
            </a:r>
            <a:r>
              <a:rPr lang="en-US" sz="2187" b="1" dirty="0" err="1">
                <a:solidFill>
                  <a:srgbClr val="F2B42D"/>
                </a:solidFill>
                <a:latin typeface="Nunito" pitchFamily="34" charset="0"/>
                <a:ea typeface="Nunito" pitchFamily="34" charset="-122"/>
                <a:cs typeface="Nunito" pitchFamily="34" charset="-120"/>
              </a:rPr>
              <a:t>Getaye</a:t>
            </a:r>
            <a:endParaRPr lang="en-US" sz="2187" dirty="0">
              <a:solidFill>
                <a:prstClr val="black"/>
              </a:solidFill>
            </a:endParaRPr>
          </a:p>
        </p:txBody>
      </p:sp>
      <p:sp>
        <p:nvSpPr>
          <p:cNvPr id="9" name="Text 5"/>
          <p:cNvSpPr/>
          <p:nvPr/>
        </p:nvSpPr>
        <p:spPr>
          <a:xfrm>
            <a:off x="1555313" y="3451265"/>
            <a:ext cx="3820001" cy="1421606"/>
          </a:xfrm>
          <a:prstGeom prst="rect">
            <a:avLst/>
          </a:prstGeom>
          <a:noFill/>
          <a:ln/>
        </p:spPr>
        <p:txBody>
          <a:bodyPr wrap="square" rtlCol="0" anchor="t"/>
          <a:lstStyle/>
          <a:p>
            <a:pPr>
              <a:lnSpc>
                <a:spcPts val="2799"/>
              </a:lnSpc>
            </a:pPr>
            <a:r>
              <a:rPr lang="en-GB" sz="1600" dirty="0">
                <a:solidFill>
                  <a:srgbClr val="FFFFFF"/>
                </a:solidFill>
                <a:latin typeface="PT Sans" pitchFamily="34" charset="0"/>
                <a:ea typeface="PT Sans" pitchFamily="34" charset="-122"/>
                <a:cs typeface="PT Sans" pitchFamily="34" charset="-120"/>
              </a:rPr>
              <a:t>Full Stack </a:t>
            </a:r>
            <a:r>
              <a:rPr lang="en-GB" sz="1600" dirty="0" smtClean="0">
                <a:solidFill>
                  <a:srgbClr val="FFFFFF"/>
                </a:solidFill>
                <a:latin typeface="PT Sans" pitchFamily="34" charset="0"/>
                <a:ea typeface="PT Sans" pitchFamily="34" charset="-122"/>
                <a:cs typeface="PT Sans" pitchFamily="34" charset="-120"/>
              </a:rPr>
              <a:t>Developer: </a:t>
            </a:r>
            <a:r>
              <a:rPr lang="en-GB" sz="1600" dirty="0" err="1" smtClean="0">
                <a:solidFill>
                  <a:srgbClr val="FFFFFF"/>
                </a:solidFill>
                <a:latin typeface="PT Sans" pitchFamily="34" charset="0"/>
                <a:ea typeface="PT Sans" pitchFamily="34" charset="-122"/>
                <a:cs typeface="PT Sans" pitchFamily="34" charset="-120"/>
              </a:rPr>
              <a:t>Fikadu</a:t>
            </a:r>
            <a:r>
              <a:rPr lang="en-GB" sz="1600" dirty="0" smtClean="0">
                <a:solidFill>
                  <a:srgbClr val="FFFFFF"/>
                </a:solidFill>
                <a:latin typeface="PT Sans" pitchFamily="34" charset="0"/>
                <a:ea typeface="PT Sans" pitchFamily="34" charset="-122"/>
                <a:cs typeface="PT Sans" pitchFamily="34" charset="-120"/>
              </a:rPr>
              <a:t> oversees </a:t>
            </a:r>
            <a:r>
              <a:rPr lang="en-GB" sz="1600" dirty="0">
                <a:solidFill>
                  <a:srgbClr val="FFFFFF"/>
                </a:solidFill>
                <a:latin typeface="PT Sans" pitchFamily="34" charset="0"/>
                <a:ea typeface="PT Sans" pitchFamily="34" charset="-122"/>
                <a:cs typeface="PT Sans" pitchFamily="34" charset="-120"/>
              </a:rPr>
              <a:t>both the frontend and backend development, ensuring everything works together smoothly to create a seamless user experience.</a:t>
            </a:r>
            <a:endParaRPr lang="en-US" sz="1600" dirty="0">
              <a:solidFill>
                <a:prstClr val="black"/>
              </a:solidFill>
            </a:endParaRPr>
          </a:p>
        </p:txBody>
      </p:sp>
      <p:sp>
        <p:nvSpPr>
          <p:cNvPr id="10" name="Shape 6"/>
          <p:cNvSpPr/>
          <p:nvPr/>
        </p:nvSpPr>
        <p:spPr>
          <a:xfrm>
            <a:off x="5597485" y="2894528"/>
            <a:ext cx="499943" cy="499943"/>
          </a:xfrm>
          <a:prstGeom prst="roundRect">
            <a:avLst>
              <a:gd name="adj" fmla="val 80001"/>
            </a:avLst>
          </a:prstGeom>
          <a:solidFill>
            <a:srgbClr val="00002E"/>
          </a:solidFill>
          <a:ln w="22860">
            <a:solidFill>
              <a:srgbClr val="FFFFFF"/>
            </a:solidFill>
            <a:prstDash val="solid"/>
          </a:ln>
        </p:spPr>
      </p:sp>
      <p:sp>
        <p:nvSpPr>
          <p:cNvPr id="11" name="Text 7"/>
          <p:cNvSpPr/>
          <p:nvPr/>
        </p:nvSpPr>
        <p:spPr>
          <a:xfrm>
            <a:off x="5747385" y="2936200"/>
            <a:ext cx="200025" cy="416481"/>
          </a:xfrm>
          <a:prstGeom prst="rect">
            <a:avLst/>
          </a:prstGeom>
          <a:noFill/>
          <a:ln/>
        </p:spPr>
        <p:txBody>
          <a:bodyPr wrap="none" rtlCol="0" anchor="t"/>
          <a:lstStyle/>
          <a:p>
            <a:pPr algn="ctr">
              <a:lnSpc>
                <a:spcPts val="3281"/>
              </a:lnSpc>
            </a:pPr>
            <a:r>
              <a:rPr lang="en-US" sz="2624" b="1" dirty="0">
                <a:solidFill>
                  <a:srgbClr val="D7425E"/>
                </a:solidFill>
                <a:latin typeface="Nunito" pitchFamily="34" charset="0"/>
                <a:ea typeface="Nunito" pitchFamily="34" charset="-122"/>
                <a:cs typeface="Nunito" pitchFamily="34" charset="-120"/>
              </a:rPr>
              <a:t>2</a:t>
            </a:r>
            <a:endParaRPr lang="en-US" sz="2624" dirty="0">
              <a:solidFill>
                <a:prstClr val="black"/>
              </a:solidFill>
            </a:endParaRPr>
          </a:p>
        </p:txBody>
      </p:sp>
      <p:sp>
        <p:nvSpPr>
          <p:cNvPr id="12" name="Text 8"/>
          <p:cNvSpPr/>
          <p:nvPr/>
        </p:nvSpPr>
        <p:spPr>
          <a:xfrm>
            <a:off x="6319599" y="2936200"/>
            <a:ext cx="2777490" cy="347186"/>
          </a:xfrm>
          <a:prstGeom prst="rect">
            <a:avLst/>
          </a:prstGeom>
          <a:noFill/>
          <a:ln/>
        </p:spPr>
        <p:txBody>
          <a:bodyPr wrap="none" rtlCol="0" anchor="t"/>
          <a:lstStyle/>
          <a:p>
            <a:pPr>
              <a:lnSpc>
                <a:spcPts val="2734"/>
              </a:lnSpc>
            </a:pPr>
            <a:r>
              <a:rPr lang="en-US" sz="2187" b="1" dirty="0" err="1">
                <a:solidFill>
                  <a:srgbClr val="D7425E"/>
                </a:solidFill>
                <a:latin typeface="Nunito" pitchFamily="34" charset="0"/>
                <a:ea typeface="Nunito" pitchFamily="34" charset="-122"/>
                <a:cs typeface="Nunito" pitchFamily="34" charset="-120"/>
              </a:rPr>
              <a:t>Liben</a:t>
            </a:r>
            <a:r>
              <a:rPr lang="en-US" sz="2187" b="1" dirty="0">
                <a:solidFill>
                  <a:srgbClr val="D7425E"/>
                </a:solidFill>
                <a:latin typeface="Nunito" pitchFamily="34" charset="0"/>
                <a:ea typeface="Nunito" pitchFamily="34" charset="-122"/>
                <a:cs typeface="Nunito" pitchFamily="34" charset="-120"/>
              </a:rPr>
              <a:t> </a:t>
            </a:r>
            <a:r>
              <a:rPr lang="en-US" sz="2187" b="1" dirty="0" err="1">
                <a:solidFill>
                  <a:srgbClr val="D7425E"/>
                </a:solidFill>
                <a:latin typeface="Nunito" pitchFamily="34" charset="0"/>
                <a:ea typeface="Nunito" pitchFamily="34" charset="-122"/>
                <a:cs typeface="Nunito" pitchFamily="34" charset="-120"/>
              </a:rPr>
              <a:t>Bekele</a:t>
            </a:r>
            <a:endParaRPr lang="en-US" sz="2187" dirty="0">
              <a:solidFill>
                <a:prstClr val="black"/>
              </a:solidFill>
            </a:endParaRPr>
          </a:p>
        </p:txBody>
      </p:sp>
      <p:sp>
        <p:nvSpPr>
          <p:cNvPr id="13" name="Text 9"/>
          <p:cNvSpPr/>
          <p:nvPr/>
        </p:nvSpPr>
        <p:spPr>
          <a:xfrm>
            <a:off x="6319599" y="3451265"/>
            <a:ext cx="3820001" cy="1421606"/>
          </a:xfrm>
          <a:prstGeom prst="rect">
            <a:avLst/>
          </a:prstGeom>
          <a:noFill/>
          <a:ln/>
        </p:spPr>
        <p:txBody>
          <a:bodyPr wrap="square" rtlCol="0" anchor="t"/>
          <a:lstStyle/>
          <a:p>
            <a:pPr>
              <a:lnSpc>
                <a:spcPts val="2799"/>
              </a:lnSpc>
            </a:pPr>
            <a:r>
              <a:rPr lang="en-GB" sz="1600" dirty="0">
                <a:solidFill>
                  <a:srgbClr val="FFFFFF"/>
                </a:solidFill>
                <a:latin typeface="PT Sans" pitchFamily="34" charset="0"/>
                <a:ea typeface="PT Sans" pitchFamily="34" charset="-122"/>
                <a:cs typeface="PT Sans" pitchFamily="34" charset="-120"/>
              </a:rPr>
              <a:t>Backend Developer: </a:t>
            </a:r>
            <a:r>
              <a:rPr lang="en-GB" sz="1600" dirty="0" err="1">
                <a:solidFill>
                  <a:srgbClr val="FFFFFF"/>
                </a:solidFill>
                <a:latin typeface="PT Sans" pitchFamily="34" charset="0"/>
                <a:ea typeface="PT Sans" pitchFamily="34" charset="-122"/>
                <a:cs typeface="PT Sans" pitchFamily="34" charset="-120"/>
              </a:rPr>
              <a:t>Liben</a:t>
            </a:r>
            <a:r>
              <a:rPr lang="en-GB" sz="1600" dirty="0">
                <a:solidFill>
                  <a:srgbClr val="FFFFFF"/>
                </a:solidFill>
                <a:latin typeface="PT Sans" pitchFamily="34" charset="0"/>
                <a:ea typeface="PT Sans" pitchFamily="34" charset="-122"/>
                <a:cs typeface="PT Sans" pitchFamily="34" charset="-120"/>
              </a:rPr>
              <a:t> builds the core functionality of the application and handles data processing on the server-side.</a:t>
            </a:r>
            <a:endParaRPr lang="en-US" sz="1600" dirty="0">
              <a:solidFill>
                <a:prstClr val="black"/>
              </a:solidFill>
            </a:endParaRPr>
          </a:p>
        </p:txBody>
      </p:sp>
      <p:sp>
        <p:nvSpPr>
          <p:cNvPr id="14" name="Shape 10"/>
          <p:cNvSpPr/>
          <p:nvPr/>
        </p:nvSpPr>
        <p:spPr>
          <a:xfrm>
            <a:off x="833199" y="5268635"/>
            <a:ext cx="499943" cy="499943"/>
          </a:xfrm>
          <a:prstGeom prst="roundRect">
            <a:avLst>
              <a:gd name="adj" fmla="val 80001"/>
            </a:avLst>
          </a:prstGeom>
          <a:solidFill>
            <a:srgbClr val="00002E"/>
          </a:solidFill>
          <a:ln w="22860">
            <a:solidFill>
              <a:srgbClr val="FFFFFF"/>
            </a:solidFill>
            <a:prstDash val="solid"/>
          </a:ln>
        </p:spPr>
      </p:sp>
      <p:sp>
        <p:nvSpPr>
          <p:cNvPr id="15" name="Text 11"/>
          <p:cNvSpPr/>
          <p:nvPr/>
        </p:nvSpPr>
        <p:spPr>
          <a:xfrm>
            <a:off x="983099" y="5310307"/>
            <a:ext cx="200025" cy="416481"/>
          </a:xfrm>
          <a:prstGeom prst="rect">
            <a:avLst/>
          </a:prstGeom>
          <a:noFill/>
          <a:ln/>
        </p:spPr>
        <p:txBody>
          <a:bodyPr wrap="none" rtlCol="0" anchor="t"/>
          <a:lstStyle/>
          <a:p>
            <a:pPr algn="ctr">
              <a:lnSpc>
                <a:spcPts val="3281"/>
              </a:lnSpc>
            </a:pPr>
            <a:r>
              <a:rPr lang="en-US" sz="2624" b="1" dirty="0">
                <a:solidFill>
                  <a:srgbClr val="DD785E"/>
                </a:solidFill>
                <a:latin typeface="Nunito" pitchFamily="34" charset="0"/>
                <a:ea typeface="Nunito" pitchFamily="34" charset="-122"/>
                <a:cs typeface="Nunito" pitchFamily="34" charset="-120"/>
              </a:rPr>
              <a:t>3</a:t>
            </a:r>
            <a:endParaRPr lang="en-US" sz="2624" dirty="0">
              <a:solidFill>
                <a:prstClr val="black"/>
              </a:solidFill>
            </a:endParaRPr>
          </a:p>
        </p:txBody>
      </p:sp>
      <p:sp>
        <p:nvSpPr>
          <p:cNvPr id="16" name="Text 12"/>
          <p:cNvSpPr/>
          <p:nvPr/>
        </p:nvSpPr>
        <p:spPr>
          <a:xfrm>
            <a:off x="1555313" y="5344954"/>
            <a:ext cx="2777490" cy="347186"/>
          </a:xfrm>
          <a:prstGeom prst="rect">
            <a:avLst/>
          </a:prstGeom>
          <a:noFill/>
          <a:ln/>
        </p:spPr>
        <p:txBody>
          <a:bodyPr wrap="none" rtlCol="0" anchor="t"/>
          <a:lstStyle/>
          <a:p>
            <a:pPr>
              <a:lnSpc>
                <a:spcPts val="2734"/>
              </a:lnSpc>
            </a:pPr>
            <a:r>
              <a:rPr lang="en-US" sz="2187" b="1" dirty="0" err="1">
                <a:solidFill>
                  <a:srgbClr val="DD785E"/>
                </a:solidFill>
                <a:latin typeface="Nunito" pitchFamily="34" charset="0"/>
                <a:ea typeface="Nunito" pitchFamily="34" charset="-122"/>
                <a:cs typeface="Nunito" pitchFamily="34" charset="-120"/>
              </a:rPr>
              <a:t>Hirpha</a:t>
            </a:r>
            <a:r>
              <a:rPr lang="en-US" sz="2187" b="1" dirty="0">
                <a:solidFill>
                  <a:srgbClr val="DD785E"/>
                </a:solidFill>
                <a:latin typeface="Nunito" pitchFamily="34" charset="0"/>
                <a:ea typeface="Nunito" pitchFamily="34" charset="-122"/>
                <a:cs typeface="Nunito" pitchFamily="34" charset="-120"/>
              </a:rPr>
              <a:t> </a:t>
            </a:r>
            <a:r>
              <a:rPr lang="en-US" sz="2187" b="1" dirty="0" err="1">
                <a:solidFill>
                  <a:srgbClr val="DD785E"/>
                </a:solidFill>
                <a:latin typeface="Nunito" pitchFamily="34" charset="0"/>
                <a:ea typeface="Nunito" pitchFamily="34" charset="-122"/>
                <a:cs typeface="Nunito" pitchFamily="34" charset="-120"/>
              </a:rPr>
              <a:t>Jemama</a:t>
            </a:r>
            <a:endParaRPr lang="en-US" sz="2187" dirty="0">
              <a:solidFill>
                <a:prstClr val="black"/>
              </a:solidFill>
            </a:endParaRPr>
          </a:p>
        </p:txBody>
      </p:sp>
      <p:sp>
        <p:nvSpPr>
          <p:cNvPr id="17" name="Text 13"/>
          <p:cNvSpPr/>
          <p:nvPr/>
        </p:nvSpPr>
        <p:spPr>
          <a:xfrm>
            <a:off x="1555313" y="5825371"/>
            <a:ext cx="3820001" cy="1928368"/>
          </a:xfrm>
          <a:prstGeom prst="rect">
            <a:avLst/>
          </a:prstGeom>
          <a:noFill/>
          <a:ln/>
        </p:spPr>
        <p:txBody>
          <a:bodyPr wrap="square" rtlCol="0" anchor="t"/>
          <a:lstStyle/>
          <a:p>
            <a:pPr>
              <a:lnSpc>
                <a:spcPts val="2799"/>
              </a:lnSpc>
            </a:pPr>
            <a:r>
              <a:rPr lang="en-GB" sz="1600" dirty="0">
                <a:solidFill>
                  <a:srgbClr val="FFFFFF"/>
                </a:solidFill>
                <a:latin typeface="PT Sans" pitchFamily="34" charset="0"/>
                <a:ea typeface="PT Sans" pitchFamily="34" charset="-122"/>
                <a:cs typeface="PT Sans" pitchFamily="34" charset="-120"/>
              </a:rPr>
              <a:t>Frontend Developer: </a:t>
            </a:r>
            <a:r>
              <a:rPr lang="en-GB" sz="1600" dirty="0" err="1">
                <a:solidFill>
                  <a:srgbClr val="FFFFFF"/>
                </a:solidFill>
                <a:latin typeface="PT Sans" pitchFamily="34" charset="0"/>
                <a:ea typeface="PT Sans" pitchFamily="34" charset="-122"/>
                <a:cs typeface="PT Sans" pitchFamily="34" charset="-120"/>
              </a:rPr>
              <a:t>Hirpha</a:t>
            </a:r>
            <a:r>
              <a:rPr lang="en-GB" sz="1600" dirty="0">
                <a:solidFill>
                  <a:srgbClr val="FFFFFF"/>
                </a:solidFill>
                <a:latin typeface="PT Sans" pitchFamily="34" charset="0"/>
                <a:ea typeface="PT Sans" pitchFamily="34" charset="-122"/>
                <a:cs typeface="PT Sans" pitchFamily="34" charset="-120"/>
              </a:rPr>
              <a:t> creates the visual interface that users interact with, making sure it's intuitive and easy to use.</a:t>
            </a:r>
            <a:endParaRPr lang="en-US" sz="1600" dirty="0">
              <a:solidFill>
                <a:prstClr val="black"/>
              </a:solidFill>
            </a:endParaRPr>
          </a:p>
        </p:txBody>
      </p:sp>
      <p:sp>
        <p:nvSpPr>
          <p:cNvPr id="19" name="Shape 6"/>
          <p:cNvSpPr/>
          <p:nvPr/>
        </p:nvSpPr>
        <p:spPr>
          <a:xfrm>
            <a:off x="5847456" y="5268575"/>
            <a:ext cx="499943" cy="499943"/>
          </a:xfrm>
          <a:prstGeom prst="roundRect">
            <a:avLst>
              <a:gd name="adj" fmla="val 80001"/>
            </a:avLst>
          </a:prstGeom>
          <a:solidFill>
            <a:srgbClr val="00002E"/>
          </a:solidFill>
          <a:ln w="22860">
            <a:solidFill>
              <a:srgbClr val="FFFFFF"/>
            </a:solidFill>
            <a:prstDash val="solid"/>
          </a:ln>
        </p:spPr>
      </p:sp>
      <p:sp>
        <p:nvSpPr>
          <p:cNvPr id="20" name="Text 7"/>
          <p:cNvSpPr/>
          <p:nvPr/>
        </p:nvSpPr>
        <p:spPr>
          <a:xfrm>
            <a:off x="5997414" y="5318422"/>
            <a:ext cx="200025" cy="416481"/>
          </a:xfrm>
          <a:prstGeom prst="rect">
            <a:avLst/>
          </a:prstGeom>
          <a:noFill/>
          <a:ln/>
        </p:spPr>
        <p:txBody>
          <a:bodyPr wrap="none" rtlCol="0" anchor="t"/>
          <a:lstStyle/>
          <a:p>
            <a:pPr algn="ctr">
              <a:lnSpc>
                <a:spcPts val="3281"/>
              </a:lnSpc>
            </a:pPr>
            <a:r>
              <a:rPr lang="en-US" sz="2624" b="1" dirty="0" smtClean="0">
                <a:solidFill>
                  <a:srgbClr val="D7425E"/>
                </a:solidFill>
                <a:latin typeface="Nunito" pitchFamily="34" charset="0"/>
                <a:ea typeface="Nunito" pitchFamily="34" charset="-122"/>
              </a:rPr>
              <a:t>4</a:t>
            </a:r>
            <a:endParaRPr lang="en-US" sz="2624" dirty="0">
              <a:solidFill>
                <a:prstClr val="black"/>
              </a:solidFill>
            </a:endParaRPr>
          </a:p>
        </p:txBody>
      </p:sp>
      <p:sp>
        <p:nvSpPr>
          <p:cNvPr id="21" name="Text 8"/>
          <p:cNvSpPr/>
          <p:nvPr/>
        </p:nvSpPr>
        <p:spPr>
          <a:xfrm>
            <a:off x="6555975" y="5379602"/>
            <a:ext cx="2777490" cy="347186"/>
          </a:xfrm>
          <a:prstGeom prst="rect">
            <a:avLst/>
          </a:prstGeom>
          <a:noFill/>
          <a:ln/>
        </p:spPr>
        <p:txBody>
          <a:bodyPr wrap="none" rtlCol="0" anchor="t"/>
          <a:lstStyle/>
          <a:p>
            <a:pPr>
              <a:lnSpc>
                <a:spcPts val="2734"/>
              </a:lnSpc>
            </a:pPr>
            <a:r>
              <a:rPr lang="en-US" sz="2187" b="1" dirty="0" err="1">
                <a:solidFill>
                  <a:srgbClr val="D7425E"/>
                </a:solidFill>
                <a:latin typeface="Nunito" pitchFamily="34" charset="0"/>
                <a:ea typeface="Nunito" pitchFamily="34" charset="-122"/>
                <a:cs typeface="Nunito" pitchFamily="34" charset="-120"/>
              </a:rPr>
              <a:t>Mikias</a:t>
            </a:r>
            <a:r>
              <a:rPr lang="en-US" sz="2187" b="1" dirty="0">
                <a:solidFill>
                  <a:srgbClr val="D7425E"/>
                </a:solidFill>
                <a:latin typeface="Nunito" pitchFamily="34" charset="0"/>
                <a:ea typeface="Nunito" pitchFamily="34" charset="-122"/>
                <a:cs typeface="Nunito" pitchFamily="34" charset="-120"/>
              </a:rPr>
              <a:t> </a:t>
            </a:r>
            <a:r>
              <a:rPr lang="en-US" sz="2187" b="1" dirty="0" err="1">
                <a:solidFill>
                  <a:srgbClr val="D7425E"/>
                </a:solidFill>
                <a:latin typeface="Nunito" pitchFamily="34" charset="0"/>
                <a:ea typeface="Nunito" pitchFamily="34" charset="-122"/>
                <a:cs typeface="Nunito" pitchFamily="34" charset="-120"/>
              </a:rPr>
              <a:t>Erkihun</a:t>
            </a:r>
            <a:endParaRPr lang="en-US" sz="2187" dirty="0">
              <a:solidFill>
                <a:prstClr val="black"/>
              </a:solidFill>
            </a:endParaRPr>
          </a:p>
        </p:txBody>
      </p:sp>
      <p:sp>
        <p:nvSpPr>
          <p:cNvPr id="22" name="Text 9"/>
          <p:cNvSpPr/>
          <p:nvPr/>
        </p:nvSpPr>
        <p:spPr>
          <a:xfrm>
            <a:off x="6347399" y="5775701"/>
            <a:ext cx="3820001" cy="1421606"/>
          </a:xfrm>
          <a:prstGeom prst="rect">
            <a:avLst/>
          </a:prstGeom>
          <a:noFill/>
          <a:ln/>
        </p:spPr>
        <p:txBody>
          <a:bodyPr wrap="square" rtlCol="0" anchor="t"/>
          <a:lstStyle/>
          <a:p>
            <a:pPr>
              <a:lnSpc>
                <a:spcPts val="2799"/>
              </a:lnSpc>
            </a:pPr>
            <a:r>
              <a:rPr lang="en-GB" sz="1600" dirty="0">
                <a:solidFill>
                  <a:srgbClr val="FFFFFF"/>
                </a:solidFill>
                <a:latin typeface="PT Sans" pitchFamily="34" charset="0"/>
                <a:ea typeface="PT Sans" pitchFamily="34" charset="-122"/>
                <a:cs typeface="PT Sans" pitchFamily="34" charset="-120"/>
              </a:rPr>
              <a:t>Server-side Developer: </a:t>
            </a:r>
            <a:r>
              <a:rPr lang="en-GB" sz="1600" dirty="0" err="1">
                <a:solidFill>
                  <a:srgbClr val="FFFFFF"/>
                </a:solidFill>
                <a:latin typeface="PT Sans" pitchFamily="34" charset="0"/>
                <a:ea typeface="PT Sans" pitchFamily="34" charset="-122"/>
                <a:cs typeface="PT Sans" pitchFamily="34" charset="-120"/>
              </a:rPr>
              <a:t>Mikias</a:t>
            </a:r>
            <a:r>
              <a:rPr lang="en-GB" sz="1600" dirty="0">
                <a:solidFill>
                  <a:srgbClr val="FFFFFF"/>
                </a:solidFill>
                <a:latin typeface="PT Sans" pitchFamily="34" charset="0"/>
                <a:ea typeface="PT Sans" pitchFamily="34" charset="-122"/>
                <a:cs typeface="PT Sans" pitchFamily="34" charset="-120"/>
              </a:rPr>
              <a:t> works on the server-side code that powers the application, handling things like user authentication and data retrieval.</a:t>
            </a:r>
            <a:endParaRPr lang="en-US" sz="1600" dirty="0">
              <a:solidFill>
                <a:prstClr val="black"/>
              </a:solidFill>
            </a:endParaRPr>
          </a:p>
        </p:txBody>
      </p:sp>
      <p:sp>
        <p:nvSpPr>
          <p:cNvPr id="23" name="Text 8"/>
          <p:cNvSpPr/>
          <p:nvPr/>
        </p:nvSpPr>
        <p:spPr>
          <a:xfrm>
            <a:off x="10428179" y="2894528"/>
            <a:ext cx="2777490" cy="347186"/>
          </a:xfrm>
          <a:prstGeom prst="rect">
            <a:avLst/>
          </a:prstGeom>
          <a:noFill/>
          <a:ln/>
        </p:spPr>
        <p:txBody>
          <a:bodyPr wrap="none" rtlCol="0" anchor="t"/>
          <a:lstStyle/>
          <a:p>
            <a:pPr>
              <a:lnSpc>
                <a:spcPts val="2734"/>
              </a:lnSpc>
            </a:pPr>
            <a:r>
              <a:rPr lang="en-US" sz="2187" b="1" dirty="0" err="1">
                <a:solidFill>
                  <a:srgbClr val="D7425E"/>
                </a:solidFill>
                <a:latin typeface="Nunito" pitchFamily="34" charset="0"/>
                <a:ea typeface="Nunito" pitchFamily="34" charset="-122"/>
                <a:cs typeface="Nunito" pitchFamily="34" charset="-120"/>
              </a:rPr>
              <a:t>Dobiey</a:t>
            </a:r>
            <a:r>
              <a:rPr lang="en-US" sz="2187" b="1" dirty="0">
                <a:solidFill>
                  <a:srgbClr val="D7425E"/>
                </a:solidFill>
                <a:latin typeface="Nunito" pitchFamily="34" charset="0"/>
                <a:ea typeface="Nunito" pitchFamily="34" charset="-122"/>
                <a:cs typeface="Nunito" pitchFamily="34" charset="-120"/>
              </a:rPr>
              <a:t> </a:t>
            </a:r>
            <a:r>
              <a:rPr lang="en-US" sz="2187" b="1" dirty="0" err="1">
                <a:solidFill>
                  <a:srgbClr val="D7425E"/>
                </a:solidFill>
                <a:latin typeface="Nunito" pitchFamily="34" charset="0"/>
                <a:ea typeface="Nunito" pitchFamily="34" charset="-122"/>
                <a:cs typeface="Nunito" pitchFamily="34" charset="-120"/>
              </a:rPr>
              <a:t>Yiel</a:t>
            </a:r>
            <a:endParaRPr lang="en-US" sz="2187" dirty="0">
              <a:solidFill>
                <a:prstClr val="black"/>
              </a:solidFill>
            </a:endParaRPr>
          </a:p>
        </p:txBody>
      </p:sp>
      <p:sp>
        <p:nvSpPr>
          <p:cNvPr id="24" name="Text 9"/>
          <p:cNvSpPr/>
          <p:nvPr/>
        </p:nvSpPr>
        <p:spPr>
          <a:xfrm>
            <a:off x="10428179" y="3490636"/>
            <a:ext cx="3820001" cy="1421606"/>
          </a:xfrm>
          <a:prstGeom prst="rect">
            <a:avLst/>
          </a:prstGeom>
          <a:noFill/>
          <a:ln/>
        </p:spPr>
        <p:txBody>
          <a:bodyPr wrap="square" rtlCol="0" anchor="t"/>
          <a:lstStyle/>
          <a:p>
            <a:pPr>
              <a:lnSpc>
                <a:spcPts val="2799"/>
              </a:lnSpc>
            </a:pPr>
            <a:r>
              <a:rPr lang="en-GB" sz="1600" dirty="0">
                <a:solidFill>
                  <a:srgbClr val="FFFFFF"/>
                </a:solidFill>
                <a:latin typeface="PT Sans" pitchFamily="34" charset="0"/>
                <a:ea typeface="PT Sans" pitchFamily="34" charset="-122"/>
                <a:cs typeface="PT Sans" pitchFamily="34" charset="-120"/>
              </a:rPr>
              <a:t>Database Developer: </a:t>
            </a:r>
            <a:r>
              <a:rPr lang="en-GB" sz="1600" dirty="0" err="1">
                <a:solidFill>
                  <a:srgbClr val="FFFFFF"/>
                </a:solidFill>
                <a:latin typeface="PT Sans" pitchFamily="34" charset="0"/>
                <a:ea typeface="PT Sans" pitchFamily="34" charset="-122"/>
                <a:cs typeface="PT Sans" pitchFamily="34" charset="-120"/>
              </a:rPr>
              <a:t>Dobiey</a:t>
            </a:r>
            <a:r>
              <a:rPr lang="en-GB" sz="1600" dirty="0">
                <a:solidFill>
                  <a:srgbClr val="FFFFFF"/>
                </a:solidFill>
                <a:latin typeface="PT Sans" pitchFamily="34" charset="0"/>
                <a:ea typeface="PT Sans" pitchFamily="34" charset="-122"/>
                <a:cs typeface="PT Sans" pitchFamily="34" charset="-120"/>
              </a:rPr>
              <a:t> sets up and manages the database where all the data for the application is stored.</a:t>
            </a:r>
            <a:endParaRPr lang="en-US" sz="1600" dirty="0">
              <a:solidFill>
                <a:prstClr val="black"/>
              </a:solidFill>
            </a:endParaRPr>
          </a:p>
        </p:txBody>
      </p:sp>
      <p:sp>
        <p:nvSpPr>
          <p:cNvPr id="25" name="Shape 6"/>
          <p:cNvSpPr/>
          <p:nvPr/>
        </p:nvSpPr>
        <p:spPr>
          <a:xfrm>
            <a:off x="9917428" y="2859821"/>
            <a:ext cx="499943" cy="499943"/>
          </a:xfrm>
          <a:prstGeom prst="roundRect">
            <a:avLst>
              <a:gd name="adj" fmla="val 80001"/>
            </a:avLst>
          </a:prstGeom>
          <a:solidFill>
            <a:srgbClr val="00002E"/>
          </a:solidFill>
          <a:ln w="22860">
            <a:solidFill>
              <a:srgbClr val="FFFFFF"/>
            </a:solidFill>
            <a:prstDash val="solid"/>
          </a:ln>
        </p:spPr>
      </p:sp>
      <p:sp>
        <p:nvSpPr>
          <p:cNvPr id="26" name="Text 7"/>
          <p:cNvSpPr/>
          <p:nvPr/>
        </p:nvSpPr>
        <p:spPr>
          <a:xfrm>
            <a:off x="10067386" y="2905545"/>
            <a:ext cx="200025" cy="416481"/>
          </a:xfrm>
          <a:prstGeom prst="rect">
            <a:avLst/>
          </a:prstGeom>
          <a:noFill/>
          <a:ln/>
        </p:spPr>
        <p:txBody>
          <a:bodyPr wrap="none" rtlCol="0" anchor="t"/>
          <a:lstStyle/>
          <a:p>
            <a:pPr algn="ctr">
              <a:lnSpc>
                <a:spcPts val="3281"/>
              </a:lnSpc>
            </a:pPr>
            <a:r>
              <a:rPr lang="en-US" sz="2624" b="1" dirty="0" smtClean="0">
                <a:solidFill>
                  <a:srgbClr val="D7425E"/>
                </a:solidFill>
                <a:latin typeface="Nunito" pitchFamily="34" charset="0"/>
                <a:ea typeface="Nunito" pitchFamily="34" charset="-122"/>
              </a:rPr>
              <a:t>5</a:t>
            </a:r>
            <a:endParaRPr lang="en-US" sz="2624" dirty="0">
              <a:solidFill>
                <a:prstClr val="black"/>
              </a:solidFill>
            </a:endParaRPr>
          </a:p>
        </p:txBody>
      </p:sp>
    </p:spTree>
    <p:extLst>
      <p:ext uri="{BB962C8B-B14F-4D97-AF65-F5344CB8AC3E}">
        <p14:creationId xmlns:p14="http://schemas.microsoft.com/office/powerpoint/2010/main" val="1093897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833199" y="2355533"/>
            <a:ext cx="9306401" cy="1388745"/>
          </a:xfrm>
          <a:prstGeom prst="rect">
            <a:avLst/>
          </a:prstGeom>
          <a:noFill/>
          <a:ln/>
        </p:spPr>
        <p:txBody>
          <a:bodyPr wrap="square" rtlCol="0" anchor="t"/>
          <a:lstStyle/>
          <a:p>
            <a:pPr>
              <a:lnSpc>
                <a:spcPts val="5468"/>
              </a:lnSpc>
            </a:pPr>
            <a:r>
              <a:rPr lang="en-US" sz="4374" b="1" dirty="0" smtClean="0">
                <a:solidFill>
                  <a:srgbClr val="FFFFFF"/>
                </a:solidFill>
                <a:latin typeface="Nunito" pitchFamily="34" charset="0"/>
                <a:ea typeface="Nunito" pitchFamily="34" charset="-122"/>
                <a:cs typeface="Nunito" pitchFamily="34" charset="-120"/>
              </a:rPr>
              <a:t>Background of </a:t>
            </a:r>
            <a:r>
              <a:rPr lang="en-US" sz="4374" b="1" dirty="0" err="1" smtClean="0">
                <a:solidFill>
                  <a:srgbClr val="FFFFFF"/>
                </a:solidFill>
                <a:latin typeface="Nunito" pitchFamily="34" charset="0"/>
                <a:ea typeface="Nunito" pitchFamily="34" charset="-122"/>
                <a:cs typeface="Nunito" pitchFamily="34" charset="-120"/>
              </a:rPr>
              <a:t>Habesha</a:t>
            </a:r>
            <a:r>
              <a:rPr lang="en-US" sz="4374" b="1" dirty="0" smtClean="0">
                <a:solidFill>
                  <a:srgbClr val="FFFFFF"/>
                </a:solidFill>
                <a:latin typeface="Nunito" pitchFamily="34" charset="0"/>
                <a:ea typeface="Nunito" pitchFamily="34" charset="-122"/>
                <a:cs typeface="Nunito" pitchFamily="34" charset="-120"/>
              </a:rPr>
              <a:t> Bus</a:t>
            </a:r>
            <a:endParaRPr lang="en-US" sz="4374" dirty="0">
              <a:solidFill>
                <a:prstClr val="black"/>
              </a:solidFill>
            </a:endParaRPr>
          </a:p>
        </p:txBody>
      </p:sp>
      <p:sp>
        <p:nvSpPr>
          <p:cNvPr id="9" name="Text 5"/>
          <p:cNvSpPr/>
          <p:nvPr/>
        </p:nvSpPr>
        <p:spPr>
          <a:xfrm>
            <a:off x="833199" y="3405674"/>
            <a:ext cx="8584287" cy="2612572"/>
          </a:xfrm>
          <a:prstGeom prst="rect">
            <a:avLst/>
          </a:prstGeom>
          <a:noFill/>
          <a:ln/>
        </p:spPr>
        <p:txBody>
          <a:bodyPr wrap="square" rtlCol="0" anchor="t"/>
          <a:lstStyle/>
          <a:p>
            <a:pPr>
              <a:lnSpc>
                <a:spcPts val="2799"/>
              </a:lnSpc>
            </a:pPr>
            <a:r>
              <a:rPr lang="en-GB" sz="1750" dirty="0" err="1">
                <a:solidFill>
                  <a:srgbClr val="FFFFFF"/>
                </a:solidFill>
                <a:latin typeface="PT Sans" pitchFamily="34" charset="0"/>
                <a:ea typeface="PT Sans" pitchFamily="34" charset="-122"/>
                <a:cs typeface="PT Sans" pitchFamily="34" charset="-120"/>
              </a:rPr>
              <a:t>Habesha</a:t>
            </a:r>
            <a:r>
              <a:rPr lang="en-GB" sz="1750" dirty="0">
                <a:solidFill>
                  <a:srgbClr val="FFFFFF"/>
                </a:solidFill>
                <a:latin typeface="PT Sans" pitchFamily="34" charset="0"/>
                <a:ea typeface="PT Sans" pitchFamily="34" charset="-122"/>
                <a:cs typeface="PT Sans" pitchFamily="34" charset="-120"/>
              </a:rPr>
              <a:t> Bus, a stalwart of Ethiopian transportation, is renowned for its reliability and customer-centric approach. However, its traditional ticketing system faces challenges with accessibility, efficiency, and accuracy. As Ethiopia embraces digital transformation, there's a prime opportunity for </a:t>
            </a:r>
            <a:r>
              <a:rPr lang="en-GB" sz="1750" dirty="0" err="1">
                <a:solidFill>
                  <a:srgbClr val="FFFFFF"/>
                </a:solidFill>
                <a:latin typeface="PT Sans" pitchFamily="34" charset="0"/>
                <a:ea typeface="PT Sans" pitchFamily="34" charset="-122"/>
                <a:cs typeface="PT Sans" pitchFamily="34" charset="-120"/>
              </a:rPr>
              <a:t>Habesha</a:t>
            </a:r>
            <a:r>
              <a:rPr lang="en-GB" sz="1750" dirty="0">
                <a:solidFill>
                  <a:srgbClr val="FFFFFF"/>
                </a:solidFill>
                <a:latin typeface="PT Sans" pitchFamily="34" charset="0"/>
                <a:ea typeface="PT Sans" pitchFamily="34" charset="-122"/>
                <a:cs typeface="PT Sans" pitchFamily="34" charset="-120"/>
              </a:rPr>
              <a:t> Bus to modernize. By introducing online booking services, </a:t>
            </a:r>
            <a:r>
              <a:rPr lang="en-GB" sz="1750" dirty="0" err="1">
                <a:solidFill>
                  <a:srgbClr val="FFFFFF"/>
                </a:solidFill>
                <a:latin typeface="PT Sans" pitchFamily="34" charset="0"/>
                <a:ea typeface="PT Sans" pitchFamily="34" charset="-122"/>
                <a:cs typeface="PT Sans" pitchFamily="34" charset="-120"/>
              </a:rPr>
              <a:t>Habesha</a:t>
            </a:r>
            <a:r>
              <a:rPr lang="en-GB" sz="1750" dirty="0">
                <a:solidFill>
                  <a:srgbClr val="FFFFFF"/>
                </a:solidFill>
                <a:latin typeface="PT Sans" pitchFamily="34" charset="0"/>
                <a:ea typeface="PT Sans" pitchFamily="34" charset="-122"/>
                <a:cs typeface="PT Sans" pitchFamily="34" charset="-120"/>
              </a:rPr>
              <a:t> Bus can cater to evolving customer preferences, boost competitiveness, and overcome current operational hurdles.</a:t>
            </a:r>
            <a:endParaRPr lang="en-US" sz="1750" dirty="0">
              <a:solidFill>
                <a:prstClr val="black"/>
              </a:solidFill>
            </a:endParaRPr>
          </a:p>
        </p:txBody>
      </p:sp>
      <p:pic>
        <p:nvPicPr>
          <p:cNvPr id="3074" name="Picture 2" descr="C:\Users\user\Downloads\images (2)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9601" y="0"/>
            <a:ext cx="4490800" cy="822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4434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147298" y="513874"/>
            <a:ext cx="4661416" cy="582573"/>
          </a:xfrm>
          <a:prstGeom prst="rect">
            <a:avLst/>
          </a:prstGeom>
          <a:noFill/>
          <a:ln/>
        </p:spPr>
        <p:txBody>
          <a:bodyPr wrap="none" rtlCol="0" anchor="t"/>
          <a:lstStyle/>
          <a:p>
            <a:pPr marL="0" indent="0">
              <a:lnSpc>
                <a:spcPts val="4588"/>
              </a:lnSpc>
              <a:buNone/>
            </a:pPr>
            <a:r>
              <a:rPr lang="en-US" sz="3670" b="1" dirty="0">
                <a:solidFill>
                  <a:srgbClr val="FFFFFF"/>
                </a:solidFill>
                <a:latin typeface="Nunito" pitchFamily="34" charset="0"/>
                <a:ea typeface="Nunito" pitchFamily="34" charset="-122"/>
                <a:cs typeface="Nunito" pitchFamily="34" charset="-120"/>
              </a:rPr>
              <a:t>Vision and Goals</a:t>
            </a:r>
            <a:endParaRPr lang="en-US" sz="3670" dirty="0"/>
          </a:p>
        </p:txBody>
      </p:sp>
      <p:sp>
        <p:nvSpPr>
          <p:cNvPr id="5" name="Shape 2"/>
          <p:cNvSpPr/>
          <p:nvPr/>
        </p:nvSpPr>
        <p:spPr>
          <a:xfrm>
            <a:off x="7303651" y="1469350"/>
            <a:ext cx="23217" cy="6246257"/>
          </a:xfrm>
          <a:prstGeom prst="rect">
            <a:avLst/>
          </a:prstGeom>
          <a:solidFill>
            <a:srgbClr val="262654"/>
          </a:solidFill>
          <a:ln/>
        </p:spPr>
      </p:sp>
      <p:sp>
        <p:nvSpPr>
          <p:cNvPr id="6" name="Shape 3"/>
          <p:cNvSpPr/>
          <p:nvPr/>
        </p:nvSpPr>
        <p:spPr>
          <a:xfrm>
            <a:off x="6452890" y="1813024"/>
            <a:ext cx="652582" cy="23217"/>
          </a:xfrm>
          <a:prstGeom prst="rect">
            <a:avLst/>
          </a:prstGeom>
          <a:solidFill>
            <a:srgbClr val="F2B42D"/>
          </a:solidFill>
          <a:ln/>
        </p:spPr>
      </p:sp>
      <p:sp>
        <p:nvSpPr>
          <p:cNvPr id="7" name="Shape 4"/>
          <p:cNvSpPr/>
          <p:nvPr/>
        </p:nvSpPr>
        <p:spPr>
          <a:xfrm>
            <a:off x="7105471" y="1614964"/>
            <a:ext cx="419457" cy="419457"/>
          </a:xfrm>
          <a:prstGeom prst="roundRect">
            <a:avLst>
              <a:gd name="adj" fmla="val 80015"/>
            </a:avLst>
          </a:prstGeom>
          <a:solidFill>
            <a:srgbClr val="00002E"/>
          </a:solidFill>
          <a:ln w="22860">
            <a:solidFill>
              <a:srgbClr val="FFFFFF"/>
            </a:solidFill>
            <a:prstDash val="solid"/>
          </a:ln>
        </p:spPr>
      </p:sp>
      <p:sp>
        <p:nvSpPr>
          <p:cNvPr id="8" name="Text 5"/>
          <p:cNvSpPr/>
          <p:nvPr/>
        </p:nvSpPr>
        <p:spPr>
          <a:xfrm>
            <a:off x="7231320" y="1649849"/>
            <a:ext cx="167759" cy="349568"/>
          </a:xfrm>
          <a:prstGeom prst="rect">
            <a:avLst/>
          </a:prstGeom>
          <a:noFill/>
          <a:ln/>
        </p:spPr>
        <p:txBody>
          <a:bodyPr wrap="none" rtlCol="0" anchor="t"/>
          <a:lstStyle/>
          <a:p>
            <a:pPr marL="0" indent="0" algn="ctr">
              <a:lnSpc>
                <a:spcPts val="2753"/>
              </a:lnSpc>
              <a:buNone/>
            </a:pPr>
            <a:r>
              <a:rPr lang="en-US" sz="2202" b="1" dirty="0">
                <a:solidFill>
                  <a:srgbClr val="F2B42D"/>
                </a:solidFill>
                <a:latin typeface="Nunito" pitchFamily="34" charset="0"/>
                <a:ea typeface="Nunito" pitchFamily="34" charset="-122"/>
                <a:cs typeface="Nunito" pitchFamily="34" charset="-120"/>
              </a:rPr>
              <a:t>1</a:t>
            </a:r>
            <a:endParaRPr lang="en-US" sz="2202" dirty="0"/>
          </a:p>
        </p:txBody>
      </p:sp>
      <p:sp>
        <p:nvSpPr>
          <p:cNvPr id="9" name="Text 6"/>
          <p:cNvSpPr/>
          <p:nvPr/>
        </p:nvSpPr>
        <p:spPr>
          <a:xfrm>
            <a:off x="3959066" y="1655802"/>
            <a:ext cx="2330648" cy="291346"/>
          </a:xfrm>
          <a:prstGeom prst="rect">
            <a:avLst/>
          </a:prstGeom>
          <a:noFill/>
          <a:ln/>
        </p:spPr>
        <p:txBody>
          <a:bodyPr wrap="none" rtlCol="0" anchor="t"/>
          <a:lstStyle/>
          <a:p>
            <a:pPr marL="0" indent="0" algn="r">
              <a:lnSpc>
                <a:spcPts val="2294"/>
              </a:lnSpc>
              <a:buNone/>
            </a:pPr>
            <a:r>
              <a:rPr lang="en-US" sz="1835" b="1" dirty="0">
                <a:solidFill>
                  <a:srgbClr val="F2B42D"/>
                </a:solidFill>
                <a:latin typeface="Nunito" pitchFamily="34" charset="0"/>
                <a:ea typeface="Nunito" pitchFamily="34" charset="-122"/>
                <a:cs typeface="Nunito" pitchFamily="34" charset="-120"/>
              </a:rPr>
              <a:t>Vision</a:t>
            </a:r>
            <a:endParaRPr lang="en-US" sz="1835" dirty="0"/>
          </a:p>
        </p:txBody>
      </p:sp>
      <p:sp>
        <p:nvSpPr>
          <p:cNvPr id="10" name="Text 7"/>
          <p:cNvSpPr/>
          <p:nvPr/>
        </p:nvSpPr>
        <p:spPr>
          <a:xfrm>
            <a:off x="3147298" y="2058948"/>
            <a:ext cx="3142417" cy="2684264"/>
          </a:xfrm>
          <a:prstGeom prst="rect">
            <a:avLst/>
          </a:prstGeom>
          <a:noFill/>
          <a:ln/>
        </p:spPr>
        <p:txBody>
          <a:bodyPr wrap="square" rtlCol="0" anchor="t"/>
          <a:lstStyle/>
          <a:p>
            <a:pPr marL="0" indent="0" algn="r">
              <a:lnSpc>
                <a:spcPts val="2349"/>
              </a:lnSpc>
              <a:buNone/>
            </a:pPr>
            <a:r>
              <a:rPr lang="en-US" sz="1468" dirty="0">
                <a:solidFill>
                  <a:srgbClr val="FFFFFF"/>
                </a:solidFill>
                <a:latin typeface="PT Sans" pitchFamily="34" charset="0"/>
                <a:ea typeface="PT Sans" pitchFamily="34" charset="-122"/>
                <a:cs typeface="PT Sans" pitchFamily="34" charset="-120"/>
              </a:rPr>
              <a:t>Habesha Bus's vision is to develop a robust system that revolutionizes the bus transportation industry in Ethiopia. By providing a seamless and convenient online booking platform, the company aims to enhance customer experience and optimize operational efficiency for bus operators.</a:t>
            </a:r>
            <a:endParaRPr lang="en-US" sz="1468" dirty="0"/>
          </a:p>
        </p:txBody>
      </p:sp>
      <p:sp>
        <p:nvSpPr>
          <p:cNvPr id="11" name="Shape 8"/>
          <p:cNvSpPr/>
          <p:nvPr/>
        </p:nvSpPr>
        <p:spPr>
          <a:xfrm>
            <a:off x="7524929" y="2745284"/>
            <a:ext cx="652582" cy="23217"/>
          </a:xfrm>
          <a:prstGeom prst="rect">
            <a:avLst/>
          </a:prstGeom>
          <a:solidFill>
            <a:srgbClr val="D7425E"/>
          </a:solidFill>
          <a:ln/>
        </p:spPr>
      </p:sp>
      <p:sp>
        <p:nvSpPr>
          <p:cNvPr id="12" name="Shape 9"/>
          <p:cNvSpPr/>
          <p:nvPr/>
        </p:nvSpPr>
        <p:spPr>
          <a:xfrm>
            <a:off x="7105471" y="2547223"/>
            <a:ext cx="419457" cy="419457"/>
          </a:xfrm>
          <a:prstGeom prst="roundRect">
            <a:avLst>
              <a:gd name="adj" fmla="val 80015"/>
            </a:avLst>
          </a:prstGeom>
          <a:solidFill>
            <a:srgbClr val="00002E"/>
          </a:solidFill>
          <a:ln w="22860">
            <a:solidFill>
              <a:srgbClr val="FFFFFF"/>
            </a:solidFill>
            <a:prstDash val="solid"/>
          </a:ln>
        </p:spPr>
      </p:sp>
      <p:sp>
        <p:nvSpPr>
          <p:cNvPr id="13" name="Text 10"/>
          <p:cNvSpPr/>
          <p:nvPr/>
        </p:nvSpPr>
        <p:spPr>
          <a:xfrm>
            <a:off x="7231320" y="2582108"/>
            <a:ext cx="167759" cy="349568"/>
          </a:xfrm>
          <a:prstGeom prst="rect">
            <a:avLst/>
          </a:prstGeom>
          <a:noFill/>
          <a:ln/>
        </p:spPr>
        <p:txBody>
          <a:bodyPr wrap="none" rtlCol="0" anchor="t"/>
          <a:lstStyle/>
          <a:p>
            <a:pPr marL="0" indent="0" algn="ctr">
              <a:lnSpc>
                <a:spcPts val="2753"/>
              </a:lnSpc>
              <a:buNone/>
            </a:pPr>
            <a:r>
              <a:rPr lang="en-US" sz="2202" b="1" dirty="0">
                <a:solidFill>
                  <a:srgbClr val="D7425E"/>
                </a:solidFill>
                <a:latin typeface="Nunito" pitchFamily="34" charset="0"/>
                <a:ea typeface="Nunito" pitchFamily="34" charset="-122"/>
                <a:cs typeface="Nunito" pitchFamily="34" charset="-120"/>
              </a:rPr>
              <a:t>2</a:t>
            </a:r>
            <a:endParaRPr lang="en-US" sz="2202" dirty="0"/>
          </a:p>
        </p:txBody>
      </p:sp>
      <p:sp>
        <p:nvSpPr>
          <p:cNvPr id="14" name="Text 11"/>
          <p:cNvSpPr/>
          <p:nvPr/>
        </p:nvSpPr>
        <p:spPr>
          <a:xfrm>
            <a:off x="8340685" y="2588062"/>
            <a:ext cx="2330648" cy="291346"/>
          </a:xfrm>
          <a:prstGeom prst="rect">
            <a:avLst/>
          </a:prstGeom>
          <a:noFill/>
          <a:ln/>
        </p:spPr>
        <p:txBody>
          <a:bodyPr wrap="none" rtlCol="0" anchor="t"/>
          <a:lstStyle/>
          <a:p>
            <a:pPr marL="0" indent="0" algn="l">
              <a:lnSpc>
                <a:spcPts val="2294"/>
              </a:lnSpc>
              <a:buNone/>
            </a:pPr>
            <a:r>
              <a:rPr lang="en-US" sz="1835" b="1" dirty="0">
                <a:solidFill>
                  <a:srgbClr val="D7425E"/>
                </a:solidFill>
                <a:latin typeface="Nunito" pitchFamily="34" charset="0"/>
                <a:ea typeface="Nunito" pitchFamily="34" charset="-122"/>
                <a:cs typeface="Nunito" pitchFamily="34" charset="-120"/>
              </a:rPr>
              <a:t>Goal 1</a:t>
            </a:r>
            <a:endParaRPr lang="en-US" sz="1835" dirty="0"/>
          </a:p>
        </p:txBody>
      </p:sp>
      <p:sp>
        <p:nvSpPr>
          <p:cNvPr id="15" name="Text 12"/>
          <p:cNvSpPr/>
          <p:nvPr/>
        </p:nvSpPr>
        <p:spPr>
          <a:xfrm>
            <a:off x="8340685" y="2991207"/>
            <a:ext cx="3142417" cy="596503"/>
          </a:xfrm>
          <a:prstGeom prst="rect">
            <a:avLst/>
          </a:prstGeom>
          <a:noFill/>
          <a:ln/>
        </p:spPr>
        <p:txBody>
          <a:bodyPr wrap="square" rtlCol="0" anchor="t"/>
          <a:lstStyle/>
          <a:p>
            <a:pPr marL="0" indent="0" algn="l">
              <a:lnSpc>
                <a:spcPts val="2349"/>
              </a:lnSpc>
              <a:buNone/>
            </a:pPr>
            <a:r>
              <a:rPr lang="en-US" sz="1468" dirty="0">
                <a:solidFill>
                  <a:srgbClr val="FFFFFF"/>
                </a:solidFill>
                <a:latin typeface="PT Sans" pitchFamily="34" charset="0"/>
                <a:ea typeface="PT Sans" pitchFamily="34" charset="-122"/>
                <a:cs typeface="PT Sans" pitchFamily="34" charset="-120"/>
              </a:rPr>
              <a:t>To launch the online bus ticket booking platform by 1st September 2024.</a:t>
            </a:r>
            <a:endParaRPr lang="en-US" sz="1468" dirty="0"/>
          </a:p>
        </p:txBody>
      </p:sp>
      <p:sp>
        <p:nvSpPr>
          <p:cNvPr id="16" name="Shape 13"/>
          <p:cNvSpPr/>
          <p:nvPr/>
        </p:nvSpPr>
        <p:spPr>
          <a:xfrm>
            <a:off x="6452890" y="5459790"/>
            <a:ext cx="652582" cy="23217"/>
          </a:xfrm>
          <a:prstGeom prst="rect">
            <a:avLst/>
          </a:prstGeom>
          <a:solidFill>
            <a:srgbClr val="DD785E"/>
          </a:solidFill>
          <a:ln/>
        </p:spPr>
      </p:sp>
      <p:sp>
        <p:nvSpPr>
          <p:cNvPr id="17" name="Shape 14"/>
          <p:cNvSpPr/>
          <p:nvPr/>
        </p:nvSpPr>
        <p:spPr>
          <a:xfrm>
            <a:off x="7105471" y="5261729"/>
            <a:ext cx="419457" cy="419457"/>
          </a:xfrm>
          <a:prstGeom prst="roundRect">
            <a:avLst>
              <a:gd name="adj" fmla="val 80015"/>
            </a:avLst>
          </a:prstGeom>
          <a:solidFill>
            <a:srgbClr val="00002E"/>
          </a:solidFill>
          <a:ln w="22860">
            <a:solidFill>
              <a:srgbClr val="FFFFFF"/>
            </a:solidFill>
            <a:prstDash val="solid"/>
          </a:ln>
        </p:spPr>
      </p:sp>
      <p:sp>
        <p:nvSpPr>
          <p:cNvPr id="18" name="Text 15"/>
          <p:cNvSpPr/>
          <p:nvPr/>
        </p:nvSpPr>
        <p:spPr>
          <a:xfrm>
            <a:off x="7231320" y="5296614"/>
            <a:ext cx="167759" cy="349568"/>
          </a:xfrm>
          <a:prstGeom prst="rect">
            <a:avLst/>
          </a:prstGeom>
          <a:noFill/>
          <a:ln/>
        </p:spPr>
        <p:txBody>
          <a:bodyPr wrap="none" rtlCol="0" anchor="t"/>
          <a:lstStyle/>
          <a:p>
            <a:pPr marL="0" indent="0" algn="ctr">
              <a:lnSpc>
                <a:spcPts val="2753"/>
              </a:lnSpc>
              <a:buNone/>
            </a:pPr>
            <a:r>
              <a:rPr lang="en-US" sz="2202" b="1" dirty="0">
                <a:solidFill>
                  <a:srgbClr val="DD785E"/>
                </a:solidFill>
                <a:latin typeface="Nunito" pitchFamily="34" charset="0"/>
                <a:ea typeface="Nunito" pitchFamily="34" charset="-122"/>
                <a:cs typeface="Nunito" pitchFamily="34" charset="-120"/>
              </a:rPr>
              <a:t>3</a:t>
            </a:r>
            <a:endParaRPr lang="en-US" sz="2202" dirty="0"/>
          </a:p>
        </p:txBody>
      </p:sp>
      <p:sp>
        <p:nvSpPr>
          <p:cNvPr id="19" name="Text 16"/>
          <p:cNvSpPr/>
          <p:nvPr/>
        </p:nvSpPr>
        <p:spPr>
          <a:xfrm>
            <a:off x="3959066" y="5302568"/>
            <a:ext cx="2330648" cy="291346"/>
          </a:xfrm>
          <a:prstGeom prst="rect">
            <a:avLst/>
          </a:prstGeom>
          <a:noFill/>
          <a:ln/>
        </p:spPr>
        <p:txBody>
          <a:bodyPr wrap="none" rtlCol="0" anchor="t"/>
          <a:lstStyle/>
          <a:p>
            <a:pPr marL="0" indent="0" algn="r">
              <a:lnSpc>
                <a:spcPts val="2294"/>
              </a:lnSpc>
              <a:buNone/>
            </a:pPr>
            <a:r>
              <a:rPr lang="en-US" sz="1835" b="1" dirty="0">
                <a:solidFill>
                  <a:srgbClr val="DD785E"/>
                </a:solidFill>
                <a:latin typeface="Nunito" pitchFamily="34" charset="0"/>
                <a:ea typeface="Nunito" pitchFamily="34" charset="-122"/>
                <a:cs typeface="Nunito" pitchFamily="34" charset="-120"/>
              </a:rPr>
              <a:t>Goal 2</a:t>
            </a:r>
            <a:endParaRPr lang="en-US" sz="1835" dirty="0"/>
          </a:p>
        </p:txBody>
      </p:sp>
      <p:sp>
        <p:nvSpPr>
          <p:cNvPr id="20" name="Text 17"/>
          <p:cNvSpPr/>
          <p:nvPr/>
        </p:nvSpPr>
        <p:spPr>
          <a:xfrm>
            <a:off x="3147298" y="5705713"/>
            <a:ext cx="3142417" cy="894755"/>
          </a:xfrm>
          <a:prstGeom prst="rect">
            <a:avLst/>
          </a:prstGeom>
          <a:noFill/>
          <a:ln/>
        </p:spPr>
        <p:txBody>
          <a:bodyPr wrap="square" rtlCol="0" anchor="t"/>
          <a:lstStyle/>
          <a:p>
            <a:pPr marL="0" indent="0" algn="r">
              <a:lnSpc>
                <a:spcPts val="2349"/>
              </a:lnSpc>
              <a:buNone/>
            </a:pPr>
            <a:r>
              <a:rPr lang="en-US" sz="1468" dirty="0">
                <a:solidFill>
                  <a:srgbClr val="FFFFFF"/>
                </a:solidFill>
                <a:latin typeface="PT Sans" pitchFamily="34" charset="0"/>
                <a:ea typeface="PT Sans" pitchFamily="34" charset="-122"/>
                <a:cs typeface="PT Sans" pitchFamily="34" charset="-120"/>
              </a:rPr>
              <a:t>To increase customer satisfaction by 30% within the first six months of platform launch.</a:t>
            </a:r>
            <a:endParaRPr lang="en-US" sz="1468" dirty="0"/>
          </a:p>
        </p:txBody>
      </p:sp>
      <p:sp>
        <p:nvSpPr>
          <p:cNvPr id="21" name="Shape 18"/>
          <p:cNvSpPr/>
          <p:nvPr/>
        </p:nvSpPr>
        <p:spPr>
          <a:xfrm>
            <a:off x="7524929" y="6388358"/>
            <a:ext cx="652582" cy="23217"/>
          </a:xfrm>
          <a:prstGeom prst="rect">
            <a:avLst/>
          </a:prstGeom>
          <a:solidFill>
            <a:srgbClr val="48A8E2"/>
          </a:solidFill>
          <a:ln/>
        </p:spPr>
      </p:sp>
      <p:sp>
        <p:nvSpPr>
          <p:cNvPr id="22" name="Shape 19"/>
          <p:cNvSpPr/>
          <p:nvPr/>
        </p:nvSpPr>
        <p:spPr>
          <a:xfrm>
            <a:off x="7105471" y="6190298"/>
            <a:ext cx="419457" cy="419457"/>
          </a:xfrm>
          <a:prstGeom prst="roundRect">
            <a:avLst>
              <a:gd name="adj" fmla="val 80015"/>
            </a:avLst>
          </a:prstGeom>
          <a:solidFill>
            <a:srgbClr val="00002E"/>
          </a:solidFill>
          <a:ln w="22860">
            <a:solidFill>
              <a:srgbClr val="FFFFFF"/>
            </a:solidFill>
            <a:prstDash val="solid"/>
          </a:ln>
        </p:spPr>
      </p:sp>
      <p:sp>
        <p:nvSpPr>
          <p:cNvPr id="23" name="Text 20"/>
          <p:cNvSpPr/>
          <p:nvPr/>
        </p:nvSpPr>
        <p:spPr>
          <a:xfrm>
            <a:off x="7231320" y="6225183"/>
            <a:ext cx="167759" cy="349568"/>
          </a:xfrm>
          <a:prstGeom prst="rect">
            <a:avLst/>
          </a:prstGeom>
          <a:noFill/>
          <a:ln/>
        </p:spPr>
        <p:txBody>
          <a:bodyPr wrap="none" rtlCol="0" anchor="t"/>
          <a:lstStyle/>
          <a:p>
            <a:pPr marL="0" indent="0" algn="ctr">
              <a:lnSpc>
                <a:spcPts val="2753"/>
              </a:lnSpc>
              <a:buNone/>
            </a:pPr>
            <a:r>
              <a:rPr lang="en-US" sz="2202" b="1" dirty="0">
                <a:solidFill>
                  <a:srgbClr val="48A8E2"/>
                </a:solidFill>
                <a:latin typeface="Nunito" pitchFamily="34" charset="0"/>
                <a:ea typeface="Nunito" pitchFamily="34" charset="-122"/>
                <a:cs typeface="Nunito" pitchFamily="34" charset="-120"/>
              </a:rPr>
              <a:t>4</a:t>
            </a:r>
            <a:endParaRPr lang="en-US" sz="2202" dirty="0"/>
          </a:p>
        </p:txBody>
      </p:sp>
      <p:sp>
        <p:nvSpPr>
          <p:cNvPr id="24" name="Text 21"/>
          <p:cNvSpPr/>
          <p:nvPr/>
        </p:nvSpPr>
        <p:spPr>
          <a:xfrm>
            <a:off x="8340685" y="6231136"/>
            <a:ext cx="2330648" cy="291346"/>
          </a:xfrm>
          <a:prstGeom prst="rect">
            <a:avLst/>
          </a:prstGeom>
          <a:noFill/>
          <a:ln/>
        </p:spPr>
        <p:txBody>
          <a:bodyPr wrap="none" rtlCol="0" anchor="t"/>
          <a:lstStyle/>
          <a:p>
            <a:pPr marL="0" indent="0" algn="l">
              <a:lnSpc>
                <a:spcPts val="2294"/>
              </a:lnSpc>
              <a:buNone/>
            </a:pPr>
            <a:r>
              <a:rPr lang="en-US" sz="1835" b="1" dirty="0">
                <a:solidFill>
                  <a:srgbClr val="48A8E2"/>
                </a:solidFill>
                <a:latin typeface="Nunito" pitchFamily="34" charset="0"/>
                <a:ea typeface="Nunito" pitchFamily="34" charset="-122"/>
                <a:cs typeface="Nunito" pitchFamily="34" charset="-120"/>
              </a:rPr>
              <a:t>Goal 3</a:t>
            </a:r>
            <a:endParaRPr lang="en-US" sz="1835" dirty="0"/>
          </a:p>
        </p:txBody>
      </p:sp>
      <p:sp>
        <p:nvSpPr>
          <p:cNvPr id="25" name="Text 22"/>
          <p:cNvSpPr/>
          <p:nvPr/>
        </p:nvSpPr>
        <p:spPr>
          <a:xfrm>
            <a:off x="8340685" y="6634282"/>
            <a:ext cx="3142417" cy="894755"/>
          </a:xfrm>
          <a:prstGeom prst="rect">
            <a:avLst/>
          </a:prstGeom>
          <a:noFill/>
          <a:ln/>
        </p:spPr>
        <p:txBody>
          <a:bodyPr wrap="square" rtlCol="0" anchor="t"/>
          <a:lstStyle/>
          <a:p>
            <a:pPr marL="0" indent="0" algn="l">
              <a:lnSpc>
                <a:spcPts val="2349"/>
              </a:lnSpc>
              <a:buNone/>
            </a:pPr>
            <a:r>
              <a:rPr lang="en-US" sz="1468" dirty="0">
                <a:solidFill>
                  <a:srgbClr val="FFFFFF"/>
                </a:solidFill>
                <a:latin typeface="PT Sans" pitchFamily="34" charset="0"/>
                <a:ea typeface="PT Sans" pitchFamily="34" charset="-122"/>
                <a:cs typeface="PT Sans" pitchFamily="34" charset="-120"/>
              </a:rPr>
              <a:t>To on-board at least 50 bus operators onto the platform within the first year of operation.</a:t>
            </a:r>
            <a:endParaRPr lang="en-US" sz="1468"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31" y="0"/>
            <a:ext cx="14630400" cy="8229600"/>
          </a:xfrm>
          <a:prstGeom prst="rect">
            <a:avLst/>
          </a:prstGeom>
          <a:solidFill>
            <a:srgbClr val="00002E">
              <a:alpha val="75000"/>
            </a:srgbClr>
          </a:solidFill>
          <a:ln/>
        </p:spPr>
      </p:sp>
      <p:sp>
        <p:nvSpPr>
          <p:cNvPr id="4" name="Text 1"/>
          <p:cNvSpPr/>
          <p:nvPr/>
        </p:nvSpPr>
        <p:spPr>
          <a:xfrm>
            <a:off x="2394279" y="1030990"/>
            <a:ext cx="9933503" cy="1021746"/>
          </a:xfrm>
          <a:prstGeom prst="rect">
            <a:avLst/>
          </a:prstGeom>
          <a:noFill/>
          <a:ln/>
        </p:spPr>
        <p:txBody>
          <a:bodyPr wrap="square" rtlCol="0" anchor="t"/>
          <a:lstStyle/>
          <a:p>
            <a:pPr algn="ctr">
              <a:lnSpc>
                <a:spcPts val="5468"/>
              </a:lnSpc>
            </a:pPr>
            <a:r>
              <a:rPr lang="en-US" sz="4374" b="1" dirty="0" smtClean="0">
                <a:solidFill>
                  <a:srgbClr val="FFFFFF"/>
                </a:solidFill>
                <a:latin typeface="Nunito" pitchFamily="34" charset="0"/>
                <a:ea typeface="Nunito" pitchFamily="34" charset="-122"/>
                <a:cs typeface="Nunito" pitchFamily="34" charset="-120"/>
              </a:rPr>
              <a:t>Statement of Problem</a:t>
            </a:r>
            <a:endParaRPr lang="en-US" sz="4374" dirty="0">
              <a:solidFill>
                <a:prstClr val="black"/>
              </a:solidFill>
            </a:endParaRPr>
          </a:p>
        </p:txBody>
      </p:sp>
      <p:sp>
        <p:nvSpPr>
          <p:cNvPr id="5" name="Shape 2"/>
          <p:cNvSpPr/>
          <p:nvPr/>
        </p:nvSpPr>
        <p:spPr>
          <a:xfrm>
            <a:off x="2245753" y="2283142"/>
            <a:ext cx="4855726" cy="2494131"/>
          </a:xfrm>
          <a:prstGeom prst="roundRect">
            <a:avLst>
              <a:gd name="adj" fmla="val 16720"/>
            </a:avLst>
          </a:prstGeom>
          <a:solidFill>
            <a:srgbClr val="00002E"/>
          </a:solidFill>
          <a:ln w="22860">
            <a:solidFill>
              <a:srgbClr val="FFFFFF"/>
            </a:solidFill>
            <a:prstDash val="solid"/>
          </a:ln>
        </p:spPr>
      </p:sp>
      <p:sp>
        <p:nvSpPr>
          <p:cNvPr id="6" name="Text 3"/>
          <p:cNvSpPr/>
          <p:nvPr/>
        </p:nvSpPr>
        <p:spPr>
          <a:xfrm>
            <a:off x="2628624" y="2528173"/>
            <a:ext cx="2777490" cy="347186"/>
          </a:xfrm>
          <a:prstGeom prst="rect">
            <a:avLst/>
          </a:prstGeom>
          <a:noFill/>
          <a:ln/>
        </p:spPr>
        <p:txBody>
          <a:bodyPr wrap="none" rtlCol="0" anchor="t"/>
          <a:lstStyle/>
          <a:p>
            <a:pPr>
              <a:lnSpc>
                <a:spcPts val="2734"/>
              </a:lnSpc>
            </a:pPr>
            <a:r>
              <a:rPr lang="en-US" sz="2187" b="1" dirty="0">
                <a:solidFill>
                  <a:srgbClr val="F2B42D"/>
                </a:solidFill>
                <a:latin typeface="Nunito" pitchFamily="34" charset="0"/>
                <a:ea typeface="Nunito" pitchFamily="34" charset="-122"/>
                <a:cs typeface="Nunito" pitchFamily="34" charset="-120"/>
              </a:rPr>
              <a:t>Manual Ticket Booking Process</a:t>
            </a:r>
            <a:endParaRPr lang="en-US" sz="2187" dirty="0">
              <a:solidFill>
                <a:prstClr val="black"/>
              </a:solidFill>
            </a:endParaRPr>
          </a:p>
        </p:txBody>
      </p:sp>
      <p:sp>
        <p:nvSpPr>
          <p:cNvPr id="7" name="Text 4"/>
          <p:cNvSpPr/>
          <p:nvPr/>
        </p:nvSpPr>
        <p:spPr>
          <a:xfrm>
            <a:off x="2593418" y="2934704"/>
            <a:ext cx="4365665" cy="1421606"/>
          </a:xfrm>
          <a:prstGeom prst="rect">
            <a:avLst/>
          </a:prstGeom>
          <a:noFill/>
          <a:ln/>
        </p:spPr>
        <p:txBody>
          <a:bodyPr wrap="square" rtlCol="0" anchor="t"/>
          <a:lstStyle/>
          <a:p>
            <a:pPr>
              <a:lnSpc>
                <a:spcPts val="2799"/>
              </a:lnSpc>
            </a:pPr>
            <a:r>
              <a:rPr lang="en-GB" sz="1750" dirty="0" smtClean="0">
                <a:solidFill>
                  <a:srgbClr val="FFFFFF"/>
                </a:solidFill>
                <a:latin typeface="PT Sans" pitchFamily="34" charset="0"/>
                <a:ea typeface="PT Sans" pitchFamily="34" charset="-122"/>
                <a:cs typeface="PT Sans" pitchFamily="34" charset="-120"/>
              </a:rPr>
              <a:t>The </a:t>
            </a:r>
            <a:r>
              <a:rPr lang="en-GB" sz="1750" dirty="0">
                <a:solidFill>
                  <a:srgbClr val="FFFFFF"/>
                </a:solidFill>
                <a:latin typeface="PT Sans" pitchFamily="34" charset="0"/>
                <a:ea typeface="PT Sans" pitchFamily="34" charset="-122"/>
                <a:cs typeface="PT Sans" pitchFamily="34" charset="-120"/>
              </a:rPr>
              <a:t>current manual ticket booking process leads to inefficiencies and long queues at ticket counters </a:t>
            </a:r>
            <a:endParaRPr lang="en-US" sz="1750" dirty="0">
              <a:solidFill>
                <a:prstClr val="black"/>
              </a:solidFill>
            </a:endParaRPr>
          </a:p>
        </p:txBody>
      </p:sp>
      <p:sp>
        <p:nvSpPr>
          <p:cNvPr id="8" name="Shape 5"/>
          <p:cNvSpPr/>
          <p:nvPr/>
        </p:nvSpPr>
        <p:spPr>
          <a:xfrm>
            <a:off x="7426285" y="2334164"/>
            <a:ext cx="4855726" cy="2392085"/>
          </a:xfrm>
          <a:prstGeom prst="roundRect">
            <a:avLst>
              <a:gd name="adj" fmla="val 16720"/>
            </a:avLst>
          </a:prstGeom>
          <a:solidFill>
            <a:srgbClr val="00002E"/>
          </a:solidFill>
          <a:ln w="22860">
            <a:solidFill>
              <a:srgbClr val="FFFFFF"/>
            </a:solidFill>
            <a:prstDash val="solid"/>
          </a:ln>
        </p:spPr>
      </p:sp>
      <p:sp>
        <p:nvSpPr>
          <p:cNvPr id="9" name="Text 6"/>
          <p:cNvSpPr/>
          <p:nvPr/>
        </p:nvSpPr>
        <p:spPr>
          <a:xfrm>
            <a:off x="7671316" y="2773204"/>
            <a:ext cx="2777490" cy="347186"/>
          </a:xfrm>
          <a:prstGeom prst="rect">
            <a:avLst/>
          </a:prstGeom>
          <a:noFill/>
          <a:ln/>
        </p:spPr>
        <p:txBody>
          <a:bodyPr wrap="none" rtlCol="0" anchor="t"/>
          <a:lstStyle/>
          <a:p>
            <a:pPr>
              <a:lnSpc>
                <a:spcPts val="2734"/>
              </a:lnSpc>
            </a:pPr>
            <a:r>
              <a:rPr lang="en-US" sz="2187" b="1" dirty="0" smtClean="0">
                <a:solidFill>
                  <a:srgbClr val="D7425E"/>
                </a:solidFill>
                <a:latin typeface="Nunito" pitchFamily="34" charset="0"/>
                <a:ea typeface="Nunito" pitchFamily="34" charset="-122"/>
                <a:cs typeface="Nunito" pitchFamily="34" charset="-120"/>
              </a:rPr>
              <a:t>Limited </a:t>
            </a:r>
            <a:r>
              <a:rPr lang="en-US" sz="2187" b="1" dirty="0">
                <a:solidFill>
                  <a:srgbClr val="D7425E"/>
                </a:solidFill>
                <a:latin typeface="Nunito" pitchFamily="34" charset="0"/>
                <a:ea typeface="Nunito" pitchFamily="34" charset="-122"/>
                <a:cs typeface="Nunito" pitchFamily="34" charset="-120"/>
              </a:rPr>
              <a:t>Accessibility</a:t>
            </a:r>
            <a:endParaRPr lang="en-US" sz="2187" dirty="0">
              <a:solidFill>
                <a:prstClr val="black"/>
              </a:solidFill>
            </a:endParaRPr>
          </a:p>
        </p:txBody>
      </p:sp>
      <p:sp>
        <p:nvSpPr>
          <p:cNvPr id="10" name="Text 7"/>
          <p:cNvSpPr/>
          <p:nvPr/>
        </p:nvSpPr>
        <p:spPr>
          <a:xfrm>
            <a:off x="7671316" y="3253621"/>
            <a:ext cx="4365665" cy="1066205"/>
          </a:xfrm>
          <a:prstGeom prst="rect">
            <a:avLst/>
          </a:prstGeom>
          <a:noFill/>
          <a:ln/>
        </p:spPr>
        <p:txBody>
          <a:bodyPr wrap="square" rtlCol="0" anchor="t"/>
          <a:lstStyle/>
          <a:p>
            <a:pPr>
              <a:lnSpc>
                <a:spcPts val="2799"/>
              </a:lnSpc>
            </a:pPr>
            <a:r>
              <a:rPr lang="en-GB" sz="1750" dirty="0">
                <a:solidFill>
                  <a:srgbClr val="FFFFFF"/>
                </a:solidFill>
                <a:latin typeface="PT Sans" pitchFamily="34" charset="0"/>
                <a:ea typeface="PT Sans" pitchFamily="34" charset="-122"/>
                <a:cs typeface="PT Sans" pitchFamily="34" charset="-120"/>
              </a:rPr>
              <a:t>Customers face challenges in accessing bus tickets conveniently due to the absence of an online booking platform</a:t>
            </a:r>
            <a:endParaRPr lang="en-US" sz="1750" dirty="0">
              <a:solidFill>
                <a:prstClr val="black"/>
              </a:solidFill>
            </a:endParaRPr>
          </a:p>
        </p:txBody>
      </p:sp>
      <p:sp>
        <p:nvSpPr>
          <p:cNvPr id="11" name="Shape 8"/>
          <p:cNvSpPr/>
          <p:nvPr/>
        </p:nvSpPr>
        <p:spPr>
          <a:xfrm>
            <a:off x="2103357" y="5142427"/>
            <a:ext cx="5081213" cy="2611311"/>
          </a:xfrm>
          <a:prstGeom prst="roundRect">
            <a:avLst>
              <a:gd name="adj" fmla="val 16720"/>
            </a:avLst>
          </a:prstGeom>
          <a:solidFill>
            <a:srgbClr val="00002E"/>
          </a:solidFill>
          <a:ln w="22860">
            <a:solidFill>
              <a:srgbClr val="FFFFFF"/>
            </a:solidFill>
            <a:prstDash val="solid"/>
          </a:ln>
        </p:spPr>
      </p:sp>
      <p:sp>
        <p:nvSpPr>
          <p:cNvPr id="12" name="Text 9"/>
          <p:cNvSpPr/>
          <p:nvPr/>
        </p:nvSpPr>
        <p:spPr>
          <a:xfrm>
            <a:off x="2245753" y="5387459"/>
            <a:ext cx="3281124" cy="347186"/>
          </a:xfrm>
          <a:prstGeom prst="rect">
            <a:avLst/>
          </a:prstGeom>
          <a:noFill/>
          <a:ln/>
        </p:spPr>
        <p:txBody>
          <a:bodyPr wrap="none" rtlCol="0" anchor="t"/>
          <a:lstStyle/>
          <a:p>
            <a:pPr>
              <a:lnSpc>
                <a:spcPts val="2734"/>
              </a:lnSpc>
            </a:pPr>
            <a:r>
              <a:rPr lang="en-GB" sz="2187" b="1" dirty="0" smtClean="0">
                <a:solidFill>
                  <a:srgbClr val="DD785E"/>
                </a:solidFill>
                <a:latin typeface="Nunito" pitchFamily="34" charset="0"/>
                <a:ea typeface="Nunito" pitchFamily="34" charset="-122"/>
                <a:cs typeface="Nunito" pitchFamily="34" charset="-120"/>
              </a:rPr>
              <a:t>Customer </a:t>
            </a:r>
            <a:r>
              <a:rPr lang="en-GB" sz="2187" b="1" dirty="0">
                <a:solidFill>
                  <a:srgbClr val="DD785E"/>
                </a:solidFill>
                <a:latin typeface="Nunito" pitchFamily="34" charset="0"/>
                <a:ea typeface="Nunito" pitchFamily="34" charset="-122"/>
                <a:cs typeface="Nunito" pitchFamily="34" charset="-120"/>
              </a:rPr>
              <a:t>Demand for Convenience</a:t>
            </a:r>
            <a:endParaRPr lang="en-US" sz="2187" dirty="0">
              <a:solidFill>
                <a:prstClr val="black"/>
              </a:solidFill>
            </a:endParaRPr>
          </a:p>
        </p:txBody>
      </p:sp>
      <p:sp>
        <p:nvSpPr>
          <p:cNvPr id="13" name="Text 10"/>
          <p:cNvSpPr/>
          <p:nvPr/>
        </p:nvSpPr>
        <p:spPr>
          <a:xfrm>
            <a:off x="2593419" y="5867876"/>
            <a:ext cx="4365665" cy="1421606"/>
          </a:xfrm>
          <a:prstGeom prst="rect">
            <a:avLst/>
          </a:prstGeom>
          <a:noFill/>
          <a:ln/>
        </p:spPr>
        <p:txBody>
          <a:bodyPr wrap="square" rtlCol="0" anchor="t"/>
          <a:lstStyle/>
          <a:p>
            <a:pPr>
              <a:lnSpc>
                <a:spcPts val="2799"/>
              </a:lnSpc>
            </a:pPr>
            <a:r>
              <a:rPr lang="en-GB" sz="1750" dirty="0">
                <a:solidFill>
                  <a:srgbClr val="FFFFFF"/>
                </a:solidFill>
                <a:latin typeface="PT Sans" pitchFamily="34" charset="0"/>
                <a:ea typeface="PT Sans" pitchFamily="34" charset="-122"/>
                <a:cs typeface="PT Sans" pitchFamily="34" charset="-120"/>
              </a:rPr>
              <a:t>Tech-savvy travellers expect seamless online booking options for bus tickets, which are currently unavailable</a:t>
            </a:r>
            <a:endParaRPr lang="en-US" sz="1750" dirty="0">
              <a:solidFill>
                <a:prstClr val="black"/>
              </a:solidFill>
            </a:endParaRPr>
          </a:p>
        </p:txBody>
      </p:sp>
      <p:sp>
        <p:nvSpPr>
          <p:cNvPr id="14" name="Shape 11"/>
          <p:cNvSpPr/>
          <p:nvPr/>
        </p:nvSpPr>
        <p:spPr>
          <a:xfrm>
            <a:off x="7426285" y="5142428"/>
            <a:ext cx="4855726" cy="2392085"/>
          </a:xfrm>
          <a:prstGeom prst="roundRect">
            <a:avLst>
              <a:gd name="adj" fmla="val 16720"/>
            </a:avLst>
          </a:prstGeom>
          <a:solidFill>
            <a:srgbClr val="00002E"/>
          </a:solidFill>
          <a:ln w="22860">
            <a:solidFill>
              <a:srgbClr val="FFFFFF"/>
            </a:solidFill>
            <a:prstDash val="solid"/>
          </a:ln>
        </p:spPr>
      </p:sp>
      <p:sp>
        <p:nvSpPr>
          <p:cNvPr id="15" name="Text 12"/>
          <p:cNvSpPr/>
          <p:nvPr/>
        </p:nvSpPr>
        <p:spPr>
          <a:xfrm>
            <a:off x="7671316" y="5387459"/>
            <a:ext cx="2777490" cy="347186"/>
          </a:xfrm>
          <a:prstGeom prst="rect">
            <a:avLst/>
          </a:prstGeom>
          <a:noFill/>
          <a:ln/>
        </p:spPr>
        <p:txBody>
          <a:bodyPr wrap="none" rtlCol="0" anchor="t"/>
          <a:lstStyle/>
          <a:p>
            <a:pPr>
              <a:lnSpc>
                <a:spcPts val="2734"/>
              </a:lnSpc>
            </a:pPr>
            <a:r>
              <a:rPr lang="en-US" sz="2187" b="1" dirty="0" smtClean="0">
                <a:solidFill>
                  <a:srgbClr val="48A8E2"/>
                </a:solidFill>
                <a:latin typeface="Nunito" pitchFamily="34" charset="0"/>
                <a:ea typeface="Nunito" pitchFamily="34" charset="-122"/>
                <a:cs typeface="Nunito" pitchFamily="34" charset="-120"/>
              </a:rPr>
              <a:t>Operational </a:t>
            </a:r>
            <a:r>
              <a:rPr lang="en-US" sz="2187" b="1" dirty="0">
                <a:solidFill>
                  <a:srgbClr val="48A8E2"/>
                </a:solidFill>
                <a:latin typeface="Nunito" pitchFamily="34" charset="0"/>
                <a:ea typeface="Nunito" pitchFamily="34" charset="-122"/>
                <a:cs typeface="Nunito" pitchFamily="34" charset="-120"/>
              </a:rPr>
              <a:t>Inefficiencies</a:t>
            </a:r>
            <a:endParaRPr lang="en-US" sz="2187" dirty="0">
              <a:solidFill>
                <a:prstClr val="black"/>
              </a:solidFill>
            </a:endParaRPr>
          </a:p>
        </p:txBody>
      </p:sp>
      <p:sp>
        <p:nvSpPr>
          <p:cNvPr id="16" name="Text 13"/>
          <p:cNvSpPr/>
          <p:nvPr/>
        </p:nvSpPr>
        <p:spPr>
          <a:xfrm>
            <a:off x="7671316" y="5867876"/>
            <a:ext cx="4365665" cy="1421606"/>
          </a:xfrm>
          <a:prstGeom prst="rect">
            <a:avLst/>
          </a:prstGeom>
          <a:noFill/>
          <a:ln/>
        </p:spPr>
        <p:txBody>
          <a:bodyPr wrap="square" rtlCol="0" anchor="t"/>
          <a:lstStyle/>
          <a:p>
            <a:pPr>
              <a:lnSpc>
                <a:spcPts val="2799"/>
              </a:lnSpc>
            </a:pPr>
            <a:r>
              <a:rPr lang="en-GB" sz="1750" dirty="0">
                <a:solidFill>
                  <a:srgbClr val="FFFFFF"/>
                </a:solidFill>
                <a:latin typeface="PT Sans" pitchFamily="34" charset="0"/>
                <a:ea typeface="PT Sans" pitchFamily="34" charset="-122"/>
                <a:cs typeface="PT Sans" pitchFamily="34" charset="-120"/>
              </a:rPr>
              <a:t>The lack of an online booking system impacts operational efficiency and restricts revenue growth opportunities for the business</a:t>
            </a:r>
            <a:r>
              <a:rPr lang="en-US" sz="1750" dirty="0" smtClean="0">
                <a:solidFill>
                  <a:srgbClr val="FFFFFF"/>
                </a:solidFill>
                <a:latin typeface="PT Sans" pitchFamily="34" charset="0"/>
                <a:ea typeface="PT Sans" pitchFamily="34" charset="-122"/>
                <a:cs typeface="PT Sans" pitchFamily="34" charset="-120"/>
              </a:rPr>
              <a:t>.</a:t>
            </a:r>
            <a:endParaRPr lang="en-US" sz="1750" dirty="0">
              <a:solidFill>
                <a:prstClr val="black"/>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175" y="3959225"/>
            <a:ext cx="5732463"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98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31" y="0"/>
            <a:ext cx="14630400" cy="8229600"/>
          </a:xfrm>
          <a:prstGeom prst="rect">
            <a:avLst/>
          </a:prstGeom>
          <a:solidFill>
            <a:srgbClr val="00002E">
              <a:alpha val="75000"/>
            </a:srgbClr>
          </a:solidFill>
          <a:ln/>
        </p:spPr>
      </p:sp>
      <p:sp>
        <p:nvSpPr>
          <p:cNvPr id="4" name="Text 1"/>
          <p:cNvSpPr/>
          <p:nvPr/>
        </p:nvSpPr>
        <p:spPr>
          <a:xfrm>
            <a:off x="2394279" y="1030990"/>
            <a:ext cx="9933503" cy="1021746"/>
          </a:xfrm>
          <a:prstGeom prst="rect">
            <a:avLst/>
          </a:prstGeom>
          <a:noFill/>
          <a:ln/>
        </p:spPr>
        <p:txBody>
          <a:bodyPr wrap="square" rtlCol="0" anchor="t"/>
          <a:lstStyle/>
          <a:p>
            <a:pPr algn="ctr">
              <a:lnSpc>
                <a:spcPts val="5468"/>
              </a:lnSpc>
            </a:pPr>
            <a:r>
              <a:rPr lang="en-US" sz="4374" b="1" dirty="0" err="1" smtClean="0">
                <a:solidFill>
                  <a:srgbClr val="FFFFFF"/>
                </a:solidFill>
                <a:latin typeface="Nunito" pitchFamily="34" charset="0"/>
                <a:ea typeface="Nunito" pitchFamily="34" charset="-122"/>
                <a:cs typeface="Nunito" pitchFamily="34" charset="-120"/>
              </a:rPr>
              <a:t>Cont</a:t>
            </a:r>
            <a:r>
              <a:rPr lang="en-US" sz="4374" b="1" dirty="0" smtClean="0">
                <a:solidFill>
                  <a:srgbClr val="FFFFFF"/>
                </a:solidFill>
                <a:latin typeface="Nunito" pitchFamily="34" charset="0"/>
                <a:ea typeface="Nunito" pitchFamily="34" charset="-122"/>
                <a:cs typeface="Nunito" pitchFamily="34" charset="-120"/>
              </a:rPr>
              <a:t>…</a:t>
            </a:r>
            <a:endParaRPr lang="en-US" sz="4374" dirty="0">
              <a:solidFill>
                <a:prstClr val="black"/>
              </a:solidFill>
            </a:endParaRPr>
          </a:p>
        </p:txBody>
      </p:sp>
      <p:sp>
        <p:nvSpPr>
          <p:cNvPr id="8" name="Shape 5"/>
          <p:cNvSpPr/>
          <p:nvPr/>
        </p:nvSpPr>
        <p:spPr>
          <a:xfrm>
            <a:off x="7426285" y="2326344"/>
            <a:ext cx="4855726" cy="2392085"/>
          </a:xfrm>
          <a:prstGeom prst="roundRect">
            <a:avLst>
              <a:gd name="adj" fmla="val 16720"/>
            </a:avLst>
          </a:prstGeom>
          <a:solidFill>
            <a:srgbClr val="00002E"/>
          </a:solidFill>
          <a:ln w="22860">
            <a:solidFill>
              <a:srgbClr val="FFFFFF"/>
            </a:solidFill>
            <a:prstDash val="solid"/>
          </a:ln>
        </p:spPr>
      </p:sp>
      <p:sp>
        <p:nvSpPr>
          <p:cNvPr id="9" name="Text 6"/>
          <p:cNvSpPr/>
          <p:nvPr/>
        </p:nvSpPr>
        <p:spPr>
          <a:xfrm>
            <a:off x="7671316" y="2773204"/>
            <a:ext cx="2777490" cy="347186"/>
          </a:xfrm>
          <a:prstGeom prst="rect">
            <a:avLst/>
          </a:prstGeom>
          <a:noFill/>
          <a:ln/>
        </p:spPr>
        <p:txBody>
          <a:bodyPr wrap="none" rtlCol="0" anchor="t"/>
          <a:lstStyle/>
          <a:p>
            <a:pPr>
              <a:lnSpc>
                <a:spcPts val="2734"/>
              </a:lnSpc>
            </a:pPr>
            <a:endParaRPr lang="en-US" sz="2187" dirty="0">
              <a:solidFill>
                <a:prstClr val="black"/>
              </a:solidFill>
            </a:endParaRPr>
          </a:p>
        </p:txBody>
      </p:sp>
      <p:sp>
        <p:nvSpPr>
          <p:cNvPr id="10" name="Text 7"/>
          <p:cNvSpPr/>
          <p:nvPr/>
        </p:nvSpPr>
        <p:spPr>
          <a:xfrm>
            <a:off x="7671316" y="2603241"/>
            <a:ext cx="4365665" cy="1716585"/>
          </a:xfrm>
          <a:prstGeom prst="rect">
            <a:avLst/>
          </a:prstGeom>
          <a:noFill/>
          <a:ln/>
        </p:spPr>
        <p:txBody>
          <a:bodyPr wrap="square" rtlCol="0" anchor="t"/>
          <a:lstStyle/>
          <a:p>
            <a:pPr>
              <a:lnSpc>
                <a:spcPts val="2799"/>
              </a:lnSpc>
            </a:pPr>
            <a:r>
              <a:rPr lang="en-GB" sz="1750" dirty="0" smtClean="0">
                <a:solidFill>
                  <a:srgbClr val="FFFFFF"/>
                </a:solidFill>
                <a:latin typeface="PT Sans" pitchFamily="34" charset="0"/>
                <a:ea typeface="PT Sans" pitchFamily="34" charset="-122"/>
                <a:cs typeface="PT Sans" pitchFamily="34" charset="-120"/>
              </a:rPr>
              <a:t>Restricted </a:t>
            </a:r>
            <a:r>
              <a:rPr lang="en-GB" sz="1750" dirty="0">
                <a:solidFill>
                  <a:srgbClr val="FFFFFF"/>
                </a:solidFill>
                <a:latin typeface="PT Sans" pitchFamily="34" charset="0"/>
                <a:ea typeface="PT Sans" pitchFamily="34" charset="-122"/>
                <a:cs typeface="PT Sans" pitchFamily="34" charset="-120"/>
              </a:rPr>
              <a:t>access to booking services, particularly for passengers residing in remote areas, due to the centralized location of </a:t>
            </a:r>
            <a:r>
              <a:rPr lang="en-GB" sz="1750" dirty="0" err="1">
                <a:solidFill>
                  <a:srgbClr val="FFFFFF"/>
                </a:solidFill>
                <a:latin typeface="PT Sans" pitchFamily="34" charset="0"/>
                <a:ea typeface="PT Sans" pitchFamily="34" charset="-122"/>
                <a:cs typeface="PT Sans" pitchFamily="34" charset="-120"/>
              </a:rPr>
              <a:t>Habesha's</a:t>
            </a:r>
            <a:r>
              <a:rPr lang="en-GB" sz="1750" dirty="0">
                <a:solidFill>
                  <a:srgbClr val="FFFFFF"/>
                </a:solidFill>
                <a:latin typeface="PT Sans" pitchFamily="34" charset="0"/>
                <a:ea typeface="PT Sans" pitchFamily="34" charset="-122"/>
                <a:cs typeface="PT Sans" pitchFamily="34" charset="-120"/>
              </a:rPr>
              <a:t> booking centres</a:t>
            </a:r>
            <a:endParaRPr lang="en-US" sz="1750" dirty="0">
              <a:solidFill>
                <a:prstClr val="black"/>
              </a:solidFill>
            </a:endParaRPr>
          </a:p>
        </p:txBody>
      </p:sp>
      <p:sp>
        <p:nvSpPr>
          <p:cNvPr id="11" name="Shape 8"/>
          <p:cNvSpPr/>
          <p:nvPr/>
        </p:nvSpPr>
        <p:spPr>
          <a:xfrm>
            <a:off x="2103356" y="2326344"/>
            <a:ext cx="5081213" cy="2392085"/>
          </a:xfrm>
          <a:prstGeom prst="roundRect">
            <a:avLst>
              <a:gd name="adj" fmla="val 16720"/>
            </a:avLst>
          </a:prstGeom>
          <a:solidFill>
            <a:srgbClr val="00002E"/>
          </a:solidFill>
          <a:ln w="22860">
            <a:solidFill>
              <a:srgbClr val="FFFFFF"/>
            </a:solidFill>
            <a:prstDash val="solid"/>
          </a:ln>
        </p:spPr>
      </p:sp>
      <p:sp>
        <p:nvSpPr>
          <p:cNvPr id="13" name="Text 10"/>
          <p:cNvSpPr/>
          <p:nvPr/>
        </p:nvSpPr>
        <p:spPr>
          <a:xfrm>
            <a:off x="2461129" y="2658171"/>
            <a:ext cx="4365665" cy="1728430"/>
          </a:xfrm>
          <a:prstGeom prst="rect">
            <a:avLst/>
          </a:prstGeom>
          <a:noFill/>
          <a:ln/>
        </p:spPr>
        <p:txBody>
          <a:bodyPr wrap="square" rtlCol="0" anchor="t"/>
          <a:lstStyle/>
          <a:p>
            <a:pPr>
              <a:lnSpc>
                <a:spcPts val="2799"/>
              </a:lnSpc>
            </a:pPr>
            <a:r>
              <a:rPr lang="en-GB" sz="1750" dirty="0" smtClean="0">
                <a:solidFill>
                  <a:srgbClr val="FFFFFF"/>
                </a:solidFill>
                <a:latin typeface="PT Sans" pitchFamily="34" charset="0"/>
                <a:ea typeface="PT Sans" pitchFamily="34" charset="-122"/>
                <a:cs typeface="PT Sans" pitchFamily="34" charset="-120"/>
              </a:rPr>
              <a:t>Limited </a:t>
            </a:r>
            <a:r>
              <a:rPr lang="en-GB" sz="1750" dirty="0">
                <a:solidFill>
                  <a:srgbClr val="FFFFFF"/>
                </a:solidFill>
                <a:latin typeface="PT Sans" pitchFamily="34" charset="0"/>
                <a:ea typeface="PT Sans" pitchFamily="34" charset="-122"/>
                <a:cs typeface="PT Sans" pitchFamily="34" charset="-120"/>
              </a:rPr>
              <a:t>operating hours of </a:t>
            </a:r>
            <a:r>
              <a:rPr lang="en-GB" sz="1750" dirty="0" err="1">
                <a:solidFill>
                  <a:srgbClr val="FFFFFF"/>
                </a:solidFill>
                <a:latin typeface="PT Sans" pitchFamily="34" charset="0"/>
                <a:ea typeface="PT Sans" pitchFamily="34" charset="-122"/>
                <a:cs typeface="PT Sans" pitchFamily="34" charset="-120"/>
              </a:rPr>
              <a:t>Habesha's</a:t>
            </a:r>
            <a:r>
              <a:rPr lang="en-GB" sz="1750" dirty="0">
                <a:solidFill>
                  <a:srgbClr val="FFFFFF"/>
                </a:solidFill>
                <a:latin typeface="PT Sans" pitchFamily="34" charset="0"/>
                <a:ea typeface="PT Sans" pitchFamily="34" charset="-122"/>
                <a:cs typeface="PT Sans" pitchFamily="34" charset="-120"/>
              </a:rPr>
              <a:t> booking centres, which hinder the flexibility of booking, as they are only accessible during standard working hours</a:t>
            </a:r>
            <a:endParaRPr lang="en-US" sz="1750" dirty="0">
              <a:solidFill>
                <a:prstClr val="black"/>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175" y="3959225"/>
            <a:ext cx="5732463"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054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108879" y="888777"/>
            <a:ext cx="8414266" cy="741711"/>
          </a:xfrm>
          <a:prstGeom prst="rect">
            <a:avLst/>
          </a:prstGeom>
          <a:noFill/>
          <a:ln/>
        </p:spPr>
        <p:txBody>
          <a:bodyPr wrap="square" rtlCol="0" anchor="t"/>
          <a:lstStyle/>
          <a:p>
            <a:pPr algn="ctr">
              <a:lnSpc>
                <a:spcPts val="4631"/>
              </a:lnSpc>
            </a:pPr>
            <a:r>
              <a:rPr lang="en-US" sz="3705" b="1" dirty="0" smtClean="0">
                <a:solidFill>
                  <a:srgbClr val="FFFFFF"/>
                </a:solidFill>
                <a:latin typeface="Nunito" pitchFamily="34" charset="0"/>
                <a:ea typeface="Nunito" pitchFamily="34" charset="-122"/>
                <a:cs typeface="Nunito" pitchFamily="34" charset="-120"/>
              </a:rPr>
              <a:t>Justifications</a:t>
            </a:r>
            <a:endParaRPr lang="en-US" sz="3705" dirty="0">
              <a:solidFill>
                <a:prstClr val="black"/>
              </a:solidFill>
            </a:endParaRPr>
          </a:p>
        </p:txBody>
      </p:sp>
      <p:sp>
        <p:nvSpPr>
          <p:cNvPr id="5" name="Shape 2"/>
          <p:cNvSpPr/>
          <p:nvPr/>
        </p:nvSpPr>
        <p:spPr>
          <a:xfrm>
            <a:off x="3108008" y="2217658"/>
            <a:ext cx="423386" cy="423386"/>
          </a:xfrm>
          <a:prstGeom prst="roundRect">
            <a:avLst>
              <a:gd name="adj" fmla="val 80019"/>
            </a:avLst>
          </a:prstGeom>
          <a:solidFill>
            <a:srgbClr val="00002E"/>
          </a:solidFill>
          <a:ln w="22860">
            <a:solidFill>
              <a:srgbClr val="FFFFFF"/>
            </a:solidFill>
            <a:prstDash val="solid"/>
          </a:ln>
        </p:spPr>
      </p:sp>
      <p:sp>
        <p:nvSpPr>
          <p:cNvPr id="6" name="Text 3"/>
          <p:cNvSpPr/>
          <p:nvPr/>
        </p:nvSpPr>
        <p:spPr>
          <a:xfrm>
            <a:off x="3234928" y="2252901"/>
            <a:ext cx="169426" cy="352782"/>
          </a:xfrm>
          <a:prstGeom prst="rect">
            <a:avLst/>
          </a:prstGeom>
          <a:noFill/>
          <a:ln/>
        </p:spPr>
        <p:txBody>
          <a:bodyPr wrap="none" rtlCol="0" anchor="t"/>
          <a:lstStyle/>
          <a:p>
            <a:pPr algn="ctr">
              <a:lnSpc>
                <a:spcPts val="2779"/>
              </a:lnSpc>
            </a:pPr>
            <a:r>
              <a:rPr lang="en-US" sz="2223" b="1" dirty="0">
                <a:solidFill>
                  <a:srgbClr val="F2B42D"/>
                </a:solidFill>
                <a:latin typeface="Nunito" pitchFamily="34" charset="0"/>
                <a:ea typeface="Nunito" pitchFamily="34" charset="-122"/>
                <a:cs typeface="Nunito" pitchFamily="34" charset="-120"/>
              </a:rPr>
              <a:t>1</a:t>
            </a:r>
            <a:endParaRPr lang="en-US" sz="2223" dirty="0">
              <a:solidFill>
                <a:prstClr val="black"/>
              </a:solidFill>
            </a:endParaRPr>
          </a:p>
        </p:txBody>
      </p:sp>
      <p:sp>
        <p:nvSpPr>
          <p:cNvPr id="7" name="Text 4"/>
          <p:cNvSpPr/>
          <p:nvPr/>
        </p:nvSpPr>
        <p:spPr>
          <a:xfrm>
            <a:off x="3719512" y="2282309"/>
            <a:ext cx="2352675" cy="294084"/>
          </a:xfrm>
          <a:prstGeom prst="rect">
            <a:avLst/>
          </a:prstGeom>
          <a:noFill/>
          <a:ln/>
        </p:spPr>
        <p:txBody>
          <a:bodyPr wrap="none" rtlCol="0" anchor="t"/>
          <a:lstStyle/>
          <a:p>
            <a:pPr>
              <a:lnSpc>
                <a:spcPts val="2316"/>
              </a:lnSpc>
            </a:pPr>
            <a:r>
              <a:rPr lang="en-US" sz="1853" b="1" dirty="0" smtClean="0">
                <a:solidFill>
                  <a:srgbClr val="F2B42D"/>
                </a:solidFill>
                <a:latin typeface="Nunito" pitchFamily="34" charset="0"/>
                <a:ea typeface="Nunito" pitchFamily="34" charset="-122"/>
                <a:cs typeface="Nunito" pitchFamily="34" charset="-120"/>
              </a:rPr>
              <a:t>Addressing </a:t>
            </a:r>
            <a:r>
              <a:rPr lang="en-US" sz="1853" b="1" dirty="0">
                <a:solidFill>
                  <a:srgbClr val="F2B42D"/>
                </a:solidFill>
                <a:latin typeface="Nunito" pitchFamily="34" charset="0"/>
                <a:ea typeface="Nunito" pitchFamily="34" charset="-122"/>
                <a:cs typeface="Nunito" pitchFamily="34" charset="-120"/>
              </a:rPr>
              <a:t>Inefficiencies</a:t>
            </a:r>
            <a:endParaRPr lang="en-US" sz="1853" dirty="0">
              <a:solidFill>
                <a:prstClr val="black"/>
              </a:solidFill>
            </a:endParaRPr>
          </a:p>
        </p:txBody>
      </p:sp>
      <p:sp>
        <p:nvSpPr>
          <p:cNvPr id="8" name="Text 5"/>
          <p:cNvSpPr/>
          <p:nvPr/>
        </p:nvSpPr>
        <p:spPr>
          <a:xfrm>
            <a:off x="3719512" y="2689265"/>
            <a:ext cx="3501628" cy="2107763"/>
          </a:xfrm>
          <a:prstGeom prst="rect">
            <a:avLst/>
          </a:prstGeom>
          <a:noFill/>
          <a:ln/>
        </p:spPr>
        <p:txBody>
          <a:bodyPr wrap="square" rtlCol="0" anchor="t"/>
          <a:lstStyle/>
          <a:p>
            <a:pPr>
              <a:lnSpc>
                <a:spcPts val="2371"/>
              </a:lnSpc>
            </a:pPr>
            <a:r>
              <a:rPr lang="en-GB" sz="1482" dirty="0">
                <a:solidFill>
                  <a:srgbClr val="FFFFFF"/>
                </a:solidFill>
                <a:latin typeface="PT Sans" pitchFamily="34" charset="0"/>
                <a:ea typeface="PT Sans" pitchFamily="34" charset="-122"/>
                <a:cs typeface="PT Sans" pitchFamily="34" charset="-120"/>
              </a:rPr>
              <a:t>Implementing an online bus ticket booking service will streamline the ticketing process and reduce operational bottlenecks</a:t>
            </a:r>
            <a:endParaRPr lang="en-US" sz="1482" dirty="0">
              <a:solidFill>
                <a:prstClr val="black"/>
              </a:solidFill>
            </a:endParaRPr>
          </a:p>
        </p:txBody>
      </p:sp>
      <p:sp>
        <p:nvSpPr>
          <p:cNvPr id="9" name="Shape 6"/>
          <p:cNvSpPr/>
          <p:nvPr/>
        </p:nvSpPr>
        <p:spPr>
          <a:xfrm>
            <a:off x="7409259" y="2217658"/>
            <a:ext cx="423386" cy="423386"/>
          </a:xfrm>
          <a:prstGeom prst="roundRect">
            <a:avLst>
              <a:gd name="adj" fmla="val 80019"/>
            </a:avLst>
          </a:prstGeom>
          <a:solidFill>
            <a:srgbClr val="00002E"/>
          </a:solidFill>
          <a:ln w="22860">
            <a:solidFill>
              <a:srgbClr val="FFFFFF"/>
            </a:solidFill>
            <a:prstDash val="solid"/>
          </a:ln>
        </p:spPr>
      </p:sp>
      <p:sp>
        <p:nvSpPr>
          <p:cNvPr id="10" name="Text 7"/>
          <p:cNvSpPr/>
          <p:nvPr/>
        </p:nvSpPr>
        <p:spPr>
          <a:xfrm>
            <a:off x="7536180" y="2252901"/>
            <a:ext cx="169426" cy="352782"/>
          </a:xfrm>
          <a:prstGeom prst="rect">
            <a:avLst/>
          </a:prstGeom>
          <a:noFill/>
          <a:ln/>
        </p:spPr>
        <p:txBody>
          <a:bodyPr wrap="none" rtlCol="0" anchor="t"/>
          <a:lstStyle/>
          <a:p>
            <a:pPr algn="ctr">
              <a:lnSpc>
                <a:spcPts val="2779"/>
              </a:lnSpc>
            </a:pPr>
            <a:r>
              <a:rPr lang="en-US" sz="2223" b="1" dirty="0">
                <a:solidFill>
                  <a:srgbClr val="D7425E"/>
                </a:solidFill>
                <a:latin typeface="Nunito" pitchFamily="34" charset="0"/>
                <a:ea typeface="Nunito" pitchFamily="34" charset="-122"/>
                <a:cs typeface="Nunito" pitchFamily="34" charset="-120"/>
              </a:rPr>
              <a:t>2</a:t>
            </a:r>
            <a:endParaRPr lang="en-US" sz="2223" dirty="0">
              <a:solidFill>
                <a:prstClr val="black"/>
              </a:solidFill>
            </a:endParaRPr>
          </a:p>
        </p:txBody>
      </p:sp>
      <p:sp>
        <p:nvSpPr>
          <p:cNvPr id="11" name="Text 8"/>
          <p:cNvSpPr/>
          <p:nvPr/>
        </p:nvSpPr>
        <p:spPr>
          <a:xfrm>
            <a:off x="8020764" y="2282309"/>
            <a:ext cx="2352675" cy="294084"/>
          </a:xfrm>
          <a:prstGeom prst="rect">
            <a:avLst/>
          </a:prstGeom>
          <a:noFill/>
          <a:ln/>
        </p:spPr>
        <p:txBody>
          <a:bodyPr wrap="none" rtlCol="0" anchor="t"/>
          <a:lstStyle/>
          <a:p>
            <a:pPr>
              <a:lnSpc>
                <a:spcPts val="2316"/>
              </a:lnSpc>
            </a:pPr>
            <a:r>
              <a:rPr lang="en-US" sz="1853" b="1" dirty="0" smtClean="0">
                <a:solidFill>
                  <a:srgbClr val="D7425E"/>
                </a:solidFill>
                <a:latin typeface="Nunito" pitchFamily="34" charset="0"/>
                <a:ea typeface="Nunito" pitchFamily="34" charset="-122"/>
                <a:cs typeface="Nunito" pitchFamily="34" charset="-120"/>
              </a:rPr>
              <a:t>Enhancing </a:t>
            </a:r>
            <a:r>
              <a:rPr lang="en-US" sz="1853" b="1" dirty="0">
                <a:solidFill>
                  <a:srgbClr val="D7425E"/>
                </a:solidFill>
                <a:latin typeface="Nunito" pitchFamily="34" charset="0"/>
                <a:ea typeface="Nunito" pitchFamily="34" charset="-122"/>
                <a:cs typeface="Nunito" pitchFamily="34" charset="-120"/>
              </a:rPr>
              <a:t>Customer Experience</a:t>
            </a:r>
            <a:endParaRPr lang="en-US" sz="1853" dirty="0">
              <a:solidFill>
                <a:prstClr val="black"/>
              </a:solidFill>
            </a:endParaRPr>
          </a:p>
        </p:txBody>
      </p:sp>
      <p:sp>
        <p:nvSpPr>
          <p:cNvPr id="12" name="Text 9"/>
          <p:cNvSpPr/>
          <p:nvPr/>
        </p:nvSpPr>
        <p:spPr>
          <a:xfrm>
            <a:off x="8020764" y="2689265"/>
            <a:ext cx="3501628" cy="2107763"/>
          </a:xfrm>
          <a:prstGeom prst="rect">
            <a:avLst/>
          </a:prstGeom>
          <a:noFill/>
          <a:ln/>
        </p:spPr>
        <p:txBody>
          <a:bodyPr wrap="square" rtlCol="0" anchor="t"/>
          <a:lstStyle/>
          <a:p>
            <a:pPr>
              <a:lnSpc>
                <a:spcPts val="2371"/>
              </a:lnSpc>
            </a:pPr>
            <a:r>
              <a:rPr lang="en-GB" sz="1482" dirty="0">
                <a:solidFill>
                  <a:srgbClr val="FFFFFF"/>
                </a:solidFill>
                <a:latin typeface="PT Sans" pitchFamily="34" charset="0"/>
                <a:ea typeface="PT Sans" pitchFamily="34" charset="-122"/>
                <a:cs typeface="PT Sans" pitchFamily="34" charset="-120"/>
              </a:rPr>
              <a:t>The online platform will offer customers convenience, flexibility, and instant ticket reservations, improving overall </a:t>
            </a:r>
            <a:r>
              <a:rPr lang="en-GB" sz="1482" dirty="0" smtClean="0">
                <a:solidFill>
                  <a:srgbClr val="FFFFFF"/>
                </a:solidFill>
                <a:latin typeface="PT Sans" pitchFamily="34" charset="0"/>
                <a:ea typeface="PT Sans" pitchFamily="34" charset="-122"/>
                <a:cs typeface="PT Sans" pitchFamily="34" charset="-120"/>
              </a:rPr>
              <a:t>satisfaction</a:t>
            </a:r>
            <a:endParaRPr lang="en-US" sz="1482" dirty="0">
              <a:solidFill>
                <a:prstClr val="black"/>
              </a:solidFill>
            </a:endParaRPr>
          </a:p>
        </p:txBody>
      </p:sp>
      <p:sp>
        <p:nvSpPr>
          <p:cNvPr id="13" name="Shape 10"/>
          <p:cNvSpPr/>
          <p:nvPr/>
        </p:nvSpPr>
        <p:spPr>
          <a:xfrm>
            <a:off x="3108008" y="5132189"/>
            <a:ext cx="423386" cy="423386"/>
          </a:xfrm>
          <a:prstGeom prst="roundRect">
            <a:avLst>
              <a:gd name="adj" fmla="val 80019"/>
            </a:avLst>
          </a:prstGeom>
          <a:solidFill>
            <a:srgbClr val="00002E"/>
          </a:solidFill>
          <a:ln w="22860">
            <a:solidFill>
              <a:srgbClr val="FFFFFF"/>
            </a:solidFill>
            <a:prstDash val="solid"/>
          </a:ln>
        </p:spPr>
      </p:sp>
      <p:sp>
        <p:nvSpPr>
          <p:cNvPr id="14" name="Text 11"/>
          <p:cNvSpPr/>
          <p:nvPr/>
        </p:nvSpPr>
        <p:spPr>
          <a:xfrm>
            <a:off x="3234928" y="5167432"/>
            <a:ext cx="169426" cy="352782"/>
          </a:xfrm>
          <a:prstGeom prst="rect">
            <a:avLst/>
          </a:prstGeom>
          <a:noFill/>
          <a:ln/>
        </p:spPr>
        <p:txBody>
          <a:bodyPr wrap="none" rtlCol="0" anchor="t"/>
          <a:lstStyle/>
          <a:p>
            <a:pPr algn="ctr">
              <a:lnSpc>
                <a:spcPts val="2779"/>
              </a:lnSpc>
            </a:pPr>
            <a:r>
              <a:rPr lang="en-US" sz="2223" b="1" dirty="0">
                <a:solidFill>
                  <a:srgbClr val="DD785E"/>
                </a:solidFill>
                <a:latin typeface="Nunito" pitchFamily="34" charset="0"/>
                <a:ea typeface="Nunito" pitchFamily="34" charset="-122"/>
                <a:cs typeface="Nunito" pitchFamily="34" charset="-120"/>
              </a:rPr>
              <a:t>3</a:t>
            </a:r>
            <a:endParaRPr lang="en-US" sz="2223" dirty="0">
              <a:solidFill>
                <a:prstClr val="black"/>
              </a:solidFill>
            </a:endParaRPr>
          </a:p>
        </p:txBody>
      </p:sp>
      <p:sp>
        <p:nvSpPr>
          <p:cNvPr id="15" name="Text 12"/>
          <p:cNvSpPr/>
          <p:nvPr/>
        </p:nvSpPr>
        <p:spPr>
          <a:xfrm>
            <a:off x="3719512" y="5196840"/>
            <a:ext cx="2352675" cy="294084"/>
          </a:xfrm>
          <a:prstGeom prst="rect">
            <a:avLst/>
          </a:prstGeom>
          <a:noFill/>
          <a:ln/>
        </p:spPr>
        <p:txBody>
          <a:bodyPr wrap="none" rtlCol="0" anchor="t"/>
          <a:lstStyle/>
          <a:p>
            <a:pPr>
              <a:lnSpc>
                <a:spcPts val="2316"/>
              </a:lnSpc>
            </a:pPr>
            <a:r>
              <a:rPr lang="en-US" sz="1853" b="1" dirty="0" smtClean="0">
                <a:solidFill>
                  <a:srgbClr val="DD785E"/>
                </a:solidFill>
                <a:latin typeface="Nunito" pitchFamily="34" charset="0"/>
                <a:ea typeface="Nunito" pitchFamily="34" charset="-122"/>
                <a:cs typeface="Nunito" pitchFamily="34" charset="-120"/>
              </a:rPr>
              <a:t>Competitive </a:t>
            </a:r>
            <a:r>
              <a:rPr lang="en-US" sz="1853" b="1" dirty="0">
                <a:solidFill>
                  <a:srgbClr val="DD785E"/>
                </a:solidFill>
                <a:latin typeface="Nunito" pitchFamily="34" charset="0"/>
                <a:ea typeface="Nunito" pitchFamily="34" charset="-122"/>
                <a:cs typeface="Nunito" pitchFamily="34" charset="-120"/>
              </a:rPr>
              <a:t>Edge</a:t>
            </a:r>
            <a:endParaRPr lang="en-US" sz="1853" dirty="0">
              <a:solidFill>
                <a:prstClr val="black"/>
              </a:solidFill>
            </a:endParaRPr>
          </a:p>
        </p:txBody>
      </p:sp>
      <p:sp>
        <p:nvSpPr>
          <p:cNvPr id="16" name="Text 13"/>
          <p:cNvSpPr/>
          <p:nvPr/>
        </p:nvSpPr>
        <p:spPr>
          <a:xfrm>
            <a:off x="3719512" y="5603796"/>
            <a:ext cx="3501628" cy="2107763"/>
          </a:xfrm>
          <a:prstGeom prst="rect">
            <a:avLst/>
          </a:prstGeom>
          <a:noFill/>
          <a:ln/>
        </p:spPr>
        <p:txBody>
          <a:bodyPr wrap="square" rtlCol="0" anchor="t"/>
          <a:lstStyle/>
          <a:p>
            <a:pPr>
              <a:lnSpc>
                <a:spcPts val="2371"/>
              </a:lnSpc>
            </a:pPr>
            <a:r>
              <a:rPr lang="en-GB" sz="1482" dirty="0">
                <a:solidFill>
                  <a:srgbClr val="FFFFFF"/>
                </a:solidFill>
                <a:latin typeface="PT Sans" pitchFamily="34" charset="0"/>
                <a:ea typeface="PT Sans" pitchFamily="34" charset="-122"/>
                <a:cs typeface="PT Sans" pitchFamily="34" charset="-120"/>
              </a:rPr>
              <a:t>Embracing digital solutions aligns with industry trends and positions the business as a leader in meeting customer expectations</a:t>
            </a:r>
            <a:endParaRPr lang="en-US" sz="1482" dirty="0">
              <a:solidFill>
                <a:prstClr val="black"/>
              </a:solidFill>
            </a:endParaRPr>
          </a:p>
        </p:txBody>
      </p:sp>
      <p:sp>
        <p:nvSpPr>
          <p:cNvPr id="17" name="Shape 14"/>
          <p:cNvSpPr/>
          <p:nvPr/>
        </p:nvSpPr>
        <p:spPr>
          <a:xfrm>
            <a:off x="7409259" y="5132189"/>
            <a:ext cx="423386" cy="423386"/>
          </a:xfrm>
          <a:prstGeom prst="roundRect">
            <a:avLst>
              <a:gd name="adj" fmla="val 80019"/>
            </a:avLst>
          </a:prstGeom>
          <a:solidFill>
            <a:srgbClr val="00002E"/>
          </a:solidFill>
          <a:ln w="22860">
            <a:solidFill>
              <a:srgbClr val="FFFFFF"/>
            </a:solidFill>
            <a:prstDash val="solid"/>
          </a:ln>
        </p:spPr>
      </p:sp>
      <p:sp>
        <p:nvSpPr>
          <p:cNvPr id="18" name="Text 15"/>
          <p:cNvSpPr/>
          <p:nvPr/>
        </p:nvSpPr>
        <p:spPr>
          <a:xfrm>
            <a:off x="7536180" y="5167432"/>
            <a:ext cx="169426" cy="352782"/>
          </a:xfrm>
          <a:prstGeom prst="rect">
            <a:avLst/>
          </a:prstGeom>
          <a:noFill/>
          <a:ln/>
        </p:spPr>
        <p:txBody>
          <a:bodyPr wrap="none" rtlCol="0" anchor="t"/>
          <a:lstStyle/>
          <a:p>
            <a:pPr algn="ctr">
              <a:lnSpc>
                <a:spcPts val="2779"/>
              </a:lnSpc>
            </a:pPr>
            <a:r>
              <a:rPr lang="en-US" sz="2223" b="1" dirty="0">
                <a:solidFill>
                  <a:srgbClr val="48A8E2"/>
                </a:solidFill>
                <a:latin typeface="Nunito" pitchFamily="34" charset="0"/>
                <a:ea typeface="Nunito" pitchFamily="34" charset="-122"/>
                <a:cs typeface="Nunito" pitchFamily="34" charset="-120"/>
              </a:rPr>
              <a:t>4</a:t>
            </a:r>
            <a:endParaRPr lang="en-US" sz="2223" dirty="0">
              <a:solidFill>
                <a:prstClr val="black"/>
              </a:solidFill>
            </a:endParaRPr>
          </a:p>
        </p:txBody>
      </p:sp>
      <p:sp>
        <p:nvSpPr>
          <p:cNvPr id="19" name="Text 16"/>
          <p:cNvSpPr/>
          <p:nvPr/>
        </p:nvSpPr>
        <p:spPr>
          <a:xfrm>
            <a:off x="8020764" y="5196840"/>
            <a:ext cx="2352675" cy="294084"/>
          </a:xfrm>
          <a:prstGeom prst="rect">
            <a:avLst/>
          </a:prstGeom>
          <a:noFill/>
          <a:ln/>
        </p:spPr>
        <p:txBody>
          <a:bodyPr wrap="none" rtlCol="0" anchor="t"/>
          <a:lstStyle/>
          <a:p>
            <a:pPr>
              <a:lnSpc>
                <a:spcPts val="2316"/>
              </a:lnSpc>
            </a:pPr>
            <a:r>
              <a:rPr lang="en-US" sz="1853" b="1" dirty="0" smtClean="0">
                <a:solidFill>
                  <a:srgbClr val="48A8E2"/>
                </a:solidFill>
                <a:latin typeface="Nunito" pitchFamily="34" charset="0"/>
                <a:ea typeface="Nunito" pitchFamily="34" charset="-122"/>
                <a:cs typeface="Nunito" pitchFamily="34" charset="-120"/>
              </a:rPr>
              <a:t>Cost </a:t>
            </a:r>
            <a:r>
              <a:rPr lang="en-US" sz="1853" b="1" dirty="0">
                <a:solidFill>
                  <a:srgbClr val="48A8E2"/>
                </a:solidFill>
                <a:latin typeface="Nunito" pitchFamily="34" charset="0"/>
                <a:ea typeface="Nunito" pitchFamily="34" charset="-122"/>
                <a:cs typeface="Nunito" pitchFamily="34" charset="-120"/>
              </a:rPr>
              <a:t>Savings</a:t>
            </a:r>
            <a:endParaRPr lang="en-US" sz="1853" dirty="0">
              <a:solidFill>
                <a:prstClr val="black"/>
              </a:solidFill>
            </a:endParaRPr>
          </a:p>
        </p:txBody>
      </p:sp>
      <p:sp>
        <p:nvSpPr>
          <p:cNvPr id="20" name="Text 17"/>
          <p:cNvSpPr/>
          <p:nvPr/>
        </p:nvSpPr>
        <p:spPr>
          <a:xfrm>
            <a:off x="8020764" y="5603796"/>
            <a:ext cx="3501628" cy="1806654"/>
          </a:xfrm>
          <a:prstGeom prst="rect">
            <a:avLst/>
          </a:prstGeom>
          <a:noFill/>
          <a:ln/>
        </p:spPr>
        <p:txBody>
          <a:bodyPr wrap="square" rtlCol="0" anchor="t"/>
          <a:lstStyle/>
          <a:p>
            <a:pPr>
              <a:lnSpc>
                <a:spcPts val="2371"/>
              </a:lnSpc>
            </a:pPr>
            <a:r>
              <a:rPr lang="en-GB" sz="1482" dirty="0">
                <a:solidFill>
                  <a:srgbClr val="FFFFFF"/>
                </a:solidFill>
                <a:latin typeface="PT Sans" pitchFamily="34" charset="0"/>
                <a:ea typeface="PT Sans" pitchFamily="34" charset="-122"/>
                <a:cs typeface="PT Sans" pitchFamily="34" charset="-120"/>
              </a:rPr>
              <a:t>Transitioning to online ticketing can reduce overhead costs associated with manual ticketing processes, leading to improved financial </a:t>
            </a:r>
            <a:r>
              <a:rPr lang="en-GB" sz="1482" dirty="0" smtClean="0">
                <a:solidFill>
                  <a:srgbClr val="FFFFFF"/>
                </a:solidFill>
                <a:latin typeface="PT Sans" pitchFamily="34" charset="0"/>
                <a:ea typeface="PT Sans" pitchFamily="34" charset="-122"/>
                <a:cs typeface="PT Sans" pitchFamily="34" charset="-120"/>
              </a:rPr>
              <a:t>efficiency</a:t>
            </a:r>
            <a:endParaRPr lang="en-US" sz="1482" dirty="0">
              <a:solidFill>
                <a:prstClr val="black"/>
              </a:solidFill>
            </a:endParaRPr>
          </a:p>
        </p:txBody>
      </p:sp>
    </p:spTree>
    <p:extLst>
      <p:ext uri="{BB962C8B-B14F-4D97-AF65-F5344CB8AC3E}">
        <p14:creationId xmlns:p14="http://schemas.microsoft.com/office/powerpoint/2010/main" val="276847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80260" y="377145"/>
            <a:ext cx="9068633" cy="843361"/>
          </a:xfrm>
          <a:prstGeom prst="rect">
            <a:avLst/>
          </a:prstGeom>
          <a:noFill/>
          <a:ln/>
        </p:spPr>
        <p:txBody>
          <a:bodyPr wrap="square" rtlCol="0" anchor="t"/>
          <a:lstStyle/>
          <a:p>
            <a:pPr algn="ctr">
              <a:lnSpc>
                <a:spcPts val="4991"/>
              </a:lnSpc>
            </a:pPr>
            <a:r>
              <a:rPr lang="en-US" sz="3993" b="1" dirty="0">
                <a:solidFill>
                  <a:srgbClr val="FFFFFF"/>
                </a:solidFill>
                <a:latin typeface="Nunito" pitchFamily="34" charset="0"/>
                <a:ea typeface="Nunito" pitchFamily="34" charset="-122"/>
                <a:cs typeface="Nunito" pitchFamily="34" charset="-120"/>
              </a:rPr>
              <a:t>Objectives of the Project</a:t>
            </a:r>
            <a:endParaRPr lang="en-US" sz="3993" dirty="0">
              <a:solidFill>
                <a:prstClr val="black"/>
              </a:solidFill>
            </a:endParaRPr>
          </a:p>
        </p:txBody>
      </p:sp>
      <p:sp>
        <p:nvSpPr>
          <p:cNvPr id="6" name="Shape 2"/>
          <p:cNvSpPr/>
          <p:nvPr/>
        </p:nvSpPr>
        <p:spPr>
          <a:xfrm>
            <a:off x="751534" y="4095833"/>
            <a:ext cx="4432935" cy="1717445"/>
          </a:xfrm>
          <a:prstGeom prst="roundRect">
            <a:avLst>
              <a:gd name="adj" fmla="val 11548"/>
            </a:avLst>
          </a:prstGeom>
          <a:solidFill>
            <a:srgbClr val="00002E"/>
          </a:solidFill>
          <a:ln w="22860">
            <a:solidFill>
              <a:srgbClr val="FFFFFF"/>
            </a:solidFill>
            <a:prstDash val="solid"/>
          </a:ln>
        </p:spPr>
      </p:sp>
      <p:sp>
        <p:nvSpPr>
          <p:cNvPr id="8" name="Text 4"/>
          <p:cNvSpPr/>
          <p:nvPr/>
        </p:nvSpPr>
        <p:spPr>
          <a:xfrm>
            <a:off x="977157" y="4299701"/>
            <a:ext cx="3981688" cy="1328372"/>
          </a:xfrm>
          <a:prstGeom prst="rect">
            <a:avLst/>
          </a:prstGeom>
          <a:noFill/>
          <a:ln/>
        </p:spPr>
        <p:txBody>
          <a:bodyPr wrap="square" rtlCol="0" anchor="t"/>
          <a:lstStyle/>
          <a:p>
            <a:pPr>
              <a:lnSpc>
                <a:spcPts val="2556"/>
              </a:lnSpc>
            </a:pPr>
            <a:r>
              <a:rPr lang="en-GB" sz="1597" dirty="0" smtClean="0">
                <a:solidFill>
                  <a:srgbClr val="FFFFFF"/>
                </a:solidFill>
                <a:latin typeface="PT Sans" pitchFamily="34" charset="0"/>
                <a:ea typeface="PT Sans" pitchFamily="34" charset="-122"/>
                <a:cs typeface="PT Sans" pitchFamily="34" charset="-120"/>
              </a:rPr>
              <a:t>To </a:t>
            </a:r>
            <a:r>
              <a:rPr lang="en-GB" sz="1597" dirty="0">
                <a:solidFill>
                  <a:srgbClr val="FFFFFF"/>
                </a:solidFill>
                <a:latin typeface="PT Sans" pitchFamily="34" charset="0"/>
                <a:ea typeface="PT Sans" pitchFamily="34" charset="-122"/>
                <a:cs typeface="PT Sans" pitchFamily="34" charset="-120"/>
              </a:rPr>
              <a:t>develop a user-friendly online booking platform that offers seamless ticket reservations for bus services.</a:t>
            </a:r>
            <a:endParaRPr lang="en-US" sz="1597" dirty="0">
              <a:solidFill>
                <a:prstClr val="black"/>
              </a:solidFill>
            </a:endParaRPr>
          </a:p>
        </p:txBody>
      </p:sp>
      <p:sp>
        <p:nvSpPr>
          <p:cNvPr id="9" name="Shape 5"/>
          <p:cNvSpPr/>
          <p:nvPr/>
        </p:nvSpPr>
        <p:spPr>
          <a:xfrm>
            <a:off x="5515958" y="4107977"/>
            <a:ext cx="4432935" cy="1717446"/>
          </a:xfrm>
          <a:prstGeom prst="roundRect">
            <a:avLst>
              <a:gd name="adj" fmla="val 11548"/>
            </a:avLst>
          </a:prstGeom>
          <a:solidFill>
            <a:srgbClr val="00002E"/>
          </a:solidFill>
          <a:ln w="22860">
            <a:solidFill>
              <a:srgbClr val="FFFFFF"/>
            </a:solidFill>
            <a:prstDash val="solid"/>
          </a:ln>
        </p:spPr>
      </p:sp>
      <p:sp>
        <p:nvSpPr>
          <p:cNvPr id="10" name="Text 6"/>
          <p:cNvSpPr/>
          <p:nvPr/>
        </p:nvSpPr>
        <p:spPr>
          <a:xfrm>
            <a:off x="3971872" y="3461658"/>
            <a:ext cx="2535555" cy="316944"/>
          </a:xfrm>
          <a:prstGeom prst="rect">
            <a:avLst/>
          </a:prstGeom>
          <a:noFill/>
          <a:ln/>
        </p:spPr>
        <p:txBody>
          <a:bodyPr wrap="none" rtlCol="0" anchor="t"/>
          <a:lstStyle/>
          <a:p>
            <a:pPr>
              <a:lnSpc>
                <a:spcPts val="2496"/>
              </a:lnSpc>
            </a:pPr>
            <a:r>
              <a:rPr lang="en-US" sz="1997" b="1" dirty="0">
                <a:solidFill>
                  <a:srgbClr val="D7425E"/>
                </a:solidFill>
                <a:latin typeface="Nunito" pitchFamily="34" charset="0"/>
                <a:ea typeface="Nunito" pitchFamily="34" charset="-122"/>
                <a:cs typeface="Nunito" pitchFamily="34" charset="-120"/>
              </a:rPr>
              <a:t>Specific Objectives</a:t>
            </a:r>
            <a:endParaRPr lang="en-US" sz="1997" dirty="0">
              <a:solidFill>
                <a:prstClr val="black"/>
              </a:solidFill>
            </a:endParaRPr>
          </a:p>
        </p:txBody>
      </p:sp>
      <p:sp>
        <p:nvSpPr>
          <p:cNvPr id="11" name="Text 7"/>
          <p:cNvSpPr/>
          <p:nvPr/>
        </p:nvSpPr>
        <p:spPr>
          <a:xfrm>
            <a:off x="5695699" y="4309032"/>
            <a:ext cx="3981688" cy="1164556"/>
          </a:xfrm>
          <a:prstGeom prst="rect">
            <a:avLst/>
          </a:prstGeom>
          <a:noFill/>
          <a:ln/>
        </p:spPr>
        <p:txBody>
          <a:bodyPr wrap="square" rtlCol="0" anchor="t"/>
          <a:lstStyle/>
          <a:p>
            <a:pPr>
              <a:lnSpc>
                <a:spcPts val="2556"/>
              </a:lnSpc>
            </a:pPr>
            <a:r>
              <a:rPr lang="en-GB" sz="1597" dirty="0" smtClean="0">
                <a:solidFill>
                  <a:srgbClr val="FFFFFF"/>
                </a:solidFill>
                <a:latin typeface="PT Sans" pitchFamily="34" charset="0"/>
                <a:ea typeface="PT Sans" pitchFamily="34" charset="-122"/>
                <a:cs typeface="PT Sans" pitchFamily="34" charset="-120"/>
              </a:rPr>
              <a:t>Enhance </a:t>
            </a:r>
            <a:r>
              <a:rPr lang="en-GB" sz="1597" dirty="0">
                <a:solidFill>
                  <a:srgbClr val="FFFFFF"/>
                </a:solidFill>
                <a:latin typeface="PT Sans" pitchFamily="34" charset="0"/>
                <a:ea typeface="PT Sans" pitchFamily="34" charset="-122"/>
                <a:cs typeface="PT Sans" pitchFamily="34" charset="-120"/>
              </a:rPr>
              <a:t>customer engagement and loyalty through personalized promotions and notifications</a:t>
            </a:r>
            <a:endParaRPr lang="en-US" sz="1597" dirty="0">
              <a:solidFill>
                <a:prstClr val="black"/>
              </a:solidFill>
            </a:endParaRPr>
          </a:p>
        </p:txBody>
      </p:sp>
      <p:sp>
        <p:nvSpPr>
          <p:cNvPr id="12" name="Shape 8"/>
          <p:cNvSpPr/>
          <p:nvPr/>
        </p:nvSpPr>
        <p:spPr>
          <a:xfrm>
            <a:off x="898098" y="1294266"/>
            <a:ext cx="9068633" cy="1863566"/>
          </a:xfrm>
          <a:prstGeom prst="roundRect">
            <a:avLst>
              <a:gd name="adj" fmla="val 19593"/>
            </a:avLst>
          </a:prstGeom>
          <a:solidFill>
            <a:srgbClr val="00002E"/>
          </a:solidFill>
          <a:ln w="22860">
            <a:solidFill>
              <a:srgbClr val="FFFFFF"/>
            </a:solidFill>
            <a:prstDash val="solid"/>
          </a:ln>
        </p:spPr>
      </p:sp>
      <p:sp>
        <p:nvSpPr>
          <p:cNvPr id="13" name="Text 9"/>
          <p:cNvSpPr/>
          <p:nvPr/>
        </p:nvSpPr>
        <p:spPr>
          <a:xfrm>
            <a:off x="1436317" y="1494872"/>
            <a:ext cx="2535555" cy="316944"/>
          </a:xfrm>
          <a:prstGeom prst="rect">
            <a:avLst/>
          </a:prstGeom>
          <a:noFill/>
          <a:ln/>
        </p:spPr>
        <p:txBody>
          <a:bodyPr wrap="none" rtlCol="0" anchor="t"/>
          <a:lstStyle/>
          <a:p>
            <a:pPr>
              <a:lnSpc>
                <a:spcPts val="2496"/>
              </a:lnSpc>
            </a:pPr>
            <a:r>
              <a:rPr lang="en-US" sz="1997" b="1" dirty="0">
                <a:solidFill>
                  <a:srgbClr val="DD785E"/>
                </a:solidFill>
                <a:latin typeface="Nunito" pitchFamily="34" charset="0"/>
                <a:ea typeface="Nunito" pitchFamily="34" charset="-122"/>
                <a:cs typeface="Nunito" pitchFamily="34" charset="-120"/>
              </a:rPr>
              <a:t>General Objective</a:t>
            </a:r>
            <a:endParaRPr lang="en-US" sz="1997" dirty="0">
              <a:solidFill>
                <a:prstClr val="black"/>
              </a:solidFill>
            </a:endParaRPr>
          </a:p>
        </p:txBody>
      </p:sp>
      <p:sp>
        <p:nvSpPr>
          <p:cNvPr id="14" name="Text 10"/>
          <p:cNvSpPr/>
          <p:nvPr/>
        </p:nvSpPr>
        <p:spPr>
          <a:xfrm>
            <a:off x="1270954" y="1958384"/>
            <a:ext cx="8617387" cy="973693"/>
          </a:xfrm>
          <a:prstGeom prst="rect">
            <a:avLst/>
          </a:prstGeom>
          <a:noFill/>
          <a:ln/>
        </p:spPr>
        <p:txBody>
          <a:bodyPr wrap="square" rtlCol="0" anchor="t"/>
          <a:lstStyle/>
          <a:p>
            <a:pPr>
              <a:lnSpc>
                <a:spcPts val="2556"/>
              </a:lnSpc>
            </a:pPr>
            <a:r>
              <a:rPr lang="en-GB" sz="1597" dirty="0">
                <a:solidFill>
                  <a:srgbClr val="FFFFFF"/>
                </a:solidFill>
                <a:latin typeface="PT Sans" pitchFamily="34" charset="0"/>
                <a:ea typeface="PT Sans" pitchFamily="34" charset="-122"/>
                <a:cs typeface="PT Sans" pitchFamily="34" charset="-120"/>
              </a:rPr>
              <a:t>To develop an online bus ticket reservation system for the </a:t>
            </a:r>
            <a:r>
              <a:rPr lang="en-GB" sz="1597" dirty="0" err="1">
                <a:solidFill>
                  <a:srgbClr val="FFFFFF"/>
                </a:solidFill>
                <a:latin typeface="PT Sans" pitchFamily="34" charset="0"/>
                <a:ea typeface="PT Sans" pitchFamily="34" charset="-122"/>
                <a:cs typeface="PT Sans" pitchFamily="34" charset="-120"/>
              </a:rPr>
              <a:t>Habesha</a:t>
            </a:r>
            <a:r>
              <a:rPr lang="en-GB" sz="1597" dirty="0">
                <a:solidFill>
                  <a:srgbClr val="FFFFFF"/>
                </a:solidFill>
                <a:latin typeface="PT Sans" pitchFamily="34" charset="0"/>
                <a:ea typeface="PT Sans" pitchFamily="34" charset="-122"/>
                <a:cs typeface="PT Sans" pitchFamily="34" charset="-120"/>
              </a:rPr>
              <a:t> bus service in Ethiopia, aimed at enhancing accessibility, convenience, and efficiency in the bus transportation sector.</a:t>
            </a:r>
            <a:endParaRPr lang="en-US" sz="1597" dirty="0">
              <a:solidFill>
                <a:prstClr val="black"/>
              </a:solidFill>
            </a:endParaRPr>
          </a:p>
        </p:txBody>
      </p:sp>
      <p:sp>
        <p:nvSpPr>
          <p:cNvPr id="16" name="Shape 5"/>
          <p:cNvSpPr/>
          <p:nvPr/>
        </p:nvSpPr>
        <p:spPr>
          <a:xfrm>
            <a:off x="770258" y="5999583"/>
            <a:ext cx="4432935" cy="1717446"/>
          </a:xfrm>
          <a:prstGeom prst="roundRect">
            <a:avLst>
              <a:gd name="adj" fmla="val 11548"/>
            </a:avLst>
          </a:prstGeom>
          <a:solidFill>
            <a:srgbClr val="00002E"/>
          </a:solidFill>
          <a:ln w="22860">
            <a:solidFill>
              <a:srgbClr val="FFFFFF"/>
            </a:solidFill>
            <a:prstDash val="solid"/>
          </a:ln>
        </p:spPr>
      </p:sp>
      <p:sp>
        <p:nvSpPr>
          <p:cNvPr id="17" name="Text 4"/>
          <p:cNvSpPr/>
          <p:nvPr/>
        </p:nvSpPr>
        <p:spPr>
          <a:xfrm>
            <a:off x="931433" y="6194120"/>
            <a:ext cx="3981688" cy="1328372"/>
          </a:xfrm>
          <a:prstGeom prst="rect">
            <a:avLst/>
          </a:prstGeom>
          <a:noFill/>
          <a:ln/>
        </p:spPr>
        <p:txBody>
          <a:bodyPr wrap="square" rtlCol="0" anchor="t"/>
          <a:lstStyle/>
          <a:p>
            <a:pPr>
              <a:lnSpc>
                <a:spcPts val="2556"/>
              </a:lnSpc>
            </a:pPr>
            <a:r>
              <a:rPr lang="en-GB" sz="1597" dirty="0" smtClean="0">
                <a:solidFill>
                  <a:srgbClr val="FFFFFF"/>
                </a:solidFill>
                <a:latin typeface="PT Sans" pitchFamily="34" charset="0"/>
                <a:ea typeface="PT Sans" pitchFamily="34" charset="-122"/>
                <a:cs typeface="PT Sans" pitchFamily="34" charset="-120"/>
              </a:rPr>
              <a:t>Provide </a:t>
            </a:r>
            <a:r>
              <a:rPr lang="en-GB" sz="1597" dirty="0">
                <a:solidFill>
                  <a:srgbClr val="FFFFFF"/>
                </a:solidFill>
                <a:latin typeface="PT Sans" pitchFamily="34" charset="0"/>
                <a:ea typeface="PT Sans" pitchFamily="34" charset="-122"/>
                <a:cs typeface="PT Sans" pitchFamily="34" charset="-120"/>
              </a:rPr>
              <a:t>multilingual support to accommodate diverse customer preferences</a:t>
            </a:r>
            <a:endParaRPr lang="en-US" sz="1597" dirty="0">
              <a:solidFill>
                <a:prstClr val="black"/>
              </a:solidFill>
            </a:endParaRPr>
          </a:p>
        </p:txBody>
      </p:sp>
      <p:sp>
        <p:nvSpPr>
          <p:cNvPr id="18" name="Shape 5"/>
          <p:cNvSpPr/>
          <p:nvPr/>
        </p:nvSpPr>
        <p:spPr>
          <a:xfrm>
            <a:off x="5533796" y="5982175"/>
            <a:ext cx="4432935" cy="1717446"/>
          </a:xfrm>
          <a:prstGeom prst="roundRect">
            <a:avLst>
              <a:gd name="adj" fmla="val 11548"/>
            </a:avLst>
          </a:prstGeom>
          <a:solidFill>
            <a:srgbClr val="00002E"/>
          </a:solidFill>
          <a:ln w="22860">
            <a:solidFill>
              <a:srgbClr val="FFFFFF"/>
            </a:solidFill>
            <a:prstDash val="solid"/>
          </a:ln>
        </p:spPr>
      </p:sp>
      <p:sp>
        <p:nvSpPr>
          <p:cNvPr id="19" name="Text 7"/>
          <p:cNvSpPr/>
          <p:nvPr/>
        </p:nvSpPr>
        <p:spPr>
          <a:xfrm>
            <a:off x="5805270" y="6189872"/>
            <a:ext cx="3981688" cy="1164556"/>
          </a:xfrm>
          <a:prstGeom prst="rect">
            <a:avLst/>
          </a:prstGeom>
          <a:noFill/>
          <a:ln/>
        </p:spPr>
        <p:txBody>
          <a:bodyPr wrap="square" rtlCol="0" anchor="t"/>
          <a:lstStyle/>
          <a:p>
            <a:pPr>
              <a:lnSpc>
                <a:spcPts val="2556"/>
              </a:lnSpc>
            </a:pPr>
            <a:r>
              <a:rPr lang="en-GB" sz="1597" dirty="0" smtClean="0">
                <a:solidFill>
                  <a:srgbClr val="FFFFFF"/>
                </a:solidFill>
                <a:latin typeface="PT Sans" pitchFamily="34" charset="0"/>
                <a:ea typeface="PT Sans" pitchFamily="34" charset="-122"/>
                <a:cs typeface="PT Sans" pitchFamily="34" charset="-120"/>
              </a:rPr>
              <a:t>Implement </a:t>
            </a:r>
            <a:r>
              <a:rPr lang="en-GB" sz="1597" dirty="0">
                <a:solidFill>
                  <a:srgbClr val="FFFFFF"/>
                </a:solidFill>
                <a:latin typeface="PT Sans" pitchFamily="34" charset="0"/>
                <a:ea typeface="PT Sans" pitchFamily="34" charset="-122"/>
                <a:cs typeface="PT Sans" pitchFamily="34" charset="-120"/>
              </a:rPr>
              <a:t>a feedback mechanism to gather insights for continuous improvement</a:t>
            </a:r>
            <a:endParaRPr lang="en-US" sz="1597" dirty="0">
              <a:solidFill>
                <a:prstClr val="black"/>
              </a:solidFill>
            </a:endParaRPr>
          </a:p>
        </p:txBody>
      </p:sp>
    </p:spTree>
    <p:extLst>
      <p:ext uri="{BB962C8B-B14F-4D97-AF65-F5344CB8AC3E}">
        <p14:creationId xmlns:p14="http://schemas.microsoft.com/office/powerpoint/2010/main" val="198229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423034" y="447549"/>
            <a:ext cx="8586907" cy="694373"/>
          </a:xfrm>
          <a:prstGeom prst="rect">
            <a:avLst/>
          </a:prstGeom>
          <a:noFill/>
          <a:ln/>
        </p:spPr>
        <p:txBody>
          <a:bodyPr wrap="none" rtlCol="0" anchor="t"/>
          <a:lstStyle/>
          <a:p>
            <a:pPr algn="ctr">
              <a:lnSpc>
                <a:spcPts val="5468"/>
              </a:lnSpc>
            </a:pPr>
            <a:r>
              <a:rPr lang="en-US" sz="3600" b="1" dirty="0">
                <a:solidFill>
                  <a:srgbClr val="FFFFFF"/>
                </a:solidFill>
                <a:latin typeface="Nunito" pitchFamily="34" charset="0"/>
                <a:ea typeface="Nunito" pitchFamily="34" charset="-122"/>
                <a:cs typeface="Nunito" pitchFamily="34" charset="-120"/>
              </a:rPr>
              <a:t>System Development </a:t>
            </a:r>
            <a:r>
              <a:rPr lang="en-US" sz="3600" b="1" dirty="0" smtClean="0">
                <a:solidFill>
                  <a:srgbClr val="FFFFFF"/>
                </a:solidFill>
                <a:latin typeface="Nunito" pitchFamily="34" charset="0"/>
                <a:ea typeface="Nunito" pitchFamily="34" charset="-122"/>
                <a:cs typeface="Nunito" pitchFamily="34" charset="-120"/>
              </a:rPr>
              <a:t>Approach:</a:t>
            </a:r>
          </a:p>
          <a:p>
            <a:pPr algn="ctr">
              <a:lnSpc>
                <a:spcPts val="5468"/>
              </a:lnSpc>
            </a:pPr>
            <a:r>
              <a:rPr lang="en-US" sz="2800" b="1" dirty="0" smtClean="0">
                <a:solidFill>
                  <a:srgbClr val="FFFFFF"/>
                </a:solidFill>
                <a:latin typeface="Nunito" pitchFamily="34" charset="0"/>
                <a:ea typeface="Nunito" pitchFamily="34" charset="-122"/>
                <a:cs typeface="Nunito" pitchFamily="34" charset="-120"/>
              </a:rPr>
              <a:t>Waterfall </a:t>
            </a:r>
            <a:r>
              <a:rPr lang="en-US" sz="2800" b="1" dirty="0">
                <a:solidFill>
                  <a:srgbClr val="FFFFFF"/>
                </a:solidFill>
                <a:latin typeface="Nunito" pitchFamily="34" charset="0"/>
                <a:ea typeface="Nunito" pitchFamily="34" charset="-122"/>
                <a:cs typeface="Nunito" pitchFamily="34" charset="-120"/>
              </a:rPr>
              <a:t>Development Approach</a:t>
            </a:r>
            <a:endParaRPr lang="en-US" sz="2800" dirty="0">
              <a:solidFill>
                <a:prstClr val="black"/>
              </a:solidFill>
            </a:endParaRPr>
          </a:p>
        </p:txBody>
      </p:sp>
      <p:sp>
        <p:nvSpPr>
          <p:cNvPr id="5" name="Shape 2"/>
          <p:cNvSpPr/>
          <p:nvPr/>
        </p:nvSpPr>
        <p:spPr>
          <a:xfrm>
            <a:off x="653144" y="2426019"/>
            <a:ext cx="4357395" cy="3890806"/>
          </a:xfrm>
          <a:prstGeom prst="roundRect">
            <a:avLst>
              <a:gd name="adj" fmla="val 12645"/>
            </a:avLst>
          </a:prstGeom>
          <a:solidFill>
            <a:srgbClr val="00002E"/>
          </a:solidFill>
          <a:ln w="22860">
            <a:solidFill>
              <a:srgbClr val="FFFFFF"/>
            </a:solidFill>
            <a:prstDash val="solid"/>
          </a:ln>
        </p:spPr>
      </p:sp>
      <p:sp>
        <p:nvSpPr>
          <p:cNvPr id="6" name="Text 3"/>
          <p:cNvSpPr/>
          <p:nvPr/>
        </p:nvSpPr>
        <p:spPr>
          <a:xfrm>
            <a:off x="942393" y="2671048"/>
            <a:ext cx="3788227" cy="694373"/>
          </a:xfrm>
          <a:prstGeom prst="rect">
            <a:avLst/>
          </a:prstGeom>
          <a:noFill/>
          <a:ln/>
        </p:spPr>
        <p:txBody>
          <a:bodyPr wrap="square" rtlCol="0" anchor="t"/>
          <a:lstStyle/>
          <a:p>
            <a:pPr>
              <a:lnSpc>
                <a:spcPts val="2734"/>
              </a:lnSpc>
            </a:pPr>
            <a:r>
              <a:rPr lang="en-US" sz="2187" b="1" dirty="0">
                <a:solidFill>
                  <a:srgbClr val="F2B42D"/>
                </a:solidFill>
                <a:latin typeface="Nunito" pitchFamily="34" charset="0"/>
                <a:ea typeface="Nunito" pitchFamily="34" charset="-122"/>
                <a:cs typeface="Nunito" pitchFamily="34" charset="-120"/>
              </a:rPr>
              <a:t>Clarity of Requirements</a:t>
            </a:r>
            <a:endParaRPr lang="en-US" sz="2187" dirty="0">
              <a:solidFill>
                <a:prstClr val="black"/>
              </a:solidFill>
            </a:endParaRPr>
          </a:p>
        </p:txBody>
      </p:sp>
      <p:sp>
        <p:nvSpPr>
          <p:cNvPr id="7" name="Text 4"/>
          <p:cNvSpPr/>
          <p:nvPr/>
        </p:nvSpPr>
        <p:spPr>
          <a:xfrm>
            <a:off x="849086" y="3365421"/>
            <a:ext cx="3974840" cy="3198614"/>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The waterfall model is ideal when project requirements are well-understood and unlikely to change significantly throughout the development process, as is the case with the online bus ticket reservation system.</a:t>
            </a:r>
            <a:endParaRPr lang="en-US" sz="1750" dirty="0">
              <a:solidFill>
                <a:prstClr val="black"/>
              </a:solidFill>
            </a:endParaRPr>
          </a:p>
        </p:txBody>
      </p:sp>
      <p:sp>
        <p:nvSpPr>
          <p:cNvPr id="8" name="Shape 5"/>
          <p:cNvSpPr/>
          <p:nvPr/>
        </p:nvSpPr>
        <p:spPr>
          <a:xfrm>
            <a:off x="5266372" y="2426018"/>
            <a:ext cx="3998926" cy="3890807"/>
          </a:xfrm>
          <a:prstGeom prst="roundRect">
            <a:avLst>
              <a:gd name="adj" fmla="val 12645"/>
            </a:avLst>
          </a:prstGeom>
          <a:solidFill>
            <a:srgbClr val="00002E"/>
          </a:solidFill>
          <a:ln w="22860">
            <a:solidFill>
              <a:srgbClr val="FFFFFF"/>
            </a:solidFill>
            <a:prstDash val="solid"/>
          </a:ln>
        </p:spPr>
      </p:sp>
      <p:sp>
        <p:nvSpPr>
          <p:cNvPr id="9" name="Text 6"/>
          <p:cNvSpPr/>
          <p:nvPr/>
        </p:nvSpPr>
        <p:spPr>
          <a:xfrm>
            <a:off x="5645020" y="2671048"/>
            <a:ext cx="3377682" cy="694373"/>
          </a:xfrm>
          <a:prstGeom prst="rect">
            <a:avLst/>
          </a:prstGeom>
          <a:noFill/>
          <a:ln/>
        </p:spPr>
        <p:txBody>
          <a:bodyPr wrap="square" rtlCol="0" anchor="t"/>
          <a:lstStyle/>
          <a:p>
            <a:pPr>
              <a:lnSpc>
                <a:spcPts val="2734"/>
              </a:lnSpc>
            </a:pPr>
            <a:r>
              <a:rPr lang="en-US" sz="2187" b="1" dirty="0">
                <a:solidFill>
                  <a:srgbClr val="D7425E"/>
                </a:solidFill>
                <a:latin typeface="Nunito" pitchFamily="34" charset="0"/>
                <a:ea typeface="Nunito" pitchFamily="34" charset="-122"/>
                <a:cs typeface="Nunito" pitchFamily="34" charset="-120"/>
              </a:rPr>
              <a:t>Comprehensive Planning</a:t>
            </a:r>
            <a:endParaRPr lang="en-US" sz="2187" dirty="0">
              <a:solidFill>
                <a:prstClr val="black"/>
              </a:solidFill>
            </a:endParaRPr>
          </a:p>
        </p:txBody>
      </p:sp>
      <p:sp>
        <p:nvSpPr>
          <p:cNvPr id="10" name="Text 7"/>
          <p:cNvSpPr/>
          <p:nvPr/>
        </p:nvSpPr>
        <p:spPr>
          <a:xfrm>
            <a:off x="5495732" y="3498652"/>
            <a:ext cx="3601616" cy="3198614"/>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The waterfall model emphasizes thorough documentation and planning at the outset of the project, enabling the creation of a detailed blueprint of the system architecture and functionality.</a:t>
            </a:r>
            <a:endParaRPr lang="en-US" sz="1750" dirty="0">
              <a:solidFill>
                <a:prstClr val="black"/>
              </a:solidFill>
            </a:endParaRPr>
          </a:p>
        </p:txBody>
      </p:sp>
      <p:sp>
        <p:nvSpPr>
          <p:cNvPr id="11" name="Shape 8"/>
          <p:cNvSpPr/>
          <p:nvPr/>
        </p:nvSpPr>
        <p:spPr>
          <a:xfrm>
            <a:off x="9451910" y="2426018"/>
            <a:ext cx="4348066" cy="3890808"/>
          </a:xfrm>
          <a:prstGeom prst="roundRect">
            <a:avLst>
              <a:gd name="adj" fmla="val 12645"/>
            </a:avLst>
          </a:prstGeom>
          <a:solidFill>
            <a:srgbClr val="00002E"/>
          </a:solidFill>
          <a:ln w="22860">
            <a:solidFill>
              <a:srgbClr val="FFFFFF"/>
            </a:solidFill>
            <a:prstDash val="solid"/>
          </a:ln>
        </p:spPr>
      </p:sp>
      <p:sp>
        <p:nvSpPr>
          <p:cNvPr id="12" name="Text 9"/>
          <p:cNvSpPr/>
          <p:nvPr/>
        </p:nvSpPr>
        <p:spPr>
          <a:xfrm>
            <a:off x="9746344" y="2673541"/>
            <a:ext cx="2672953" cy="347186"/>
          </a:xfrm>
          <a:prstGeom prst="rect">
            <a:avLst/>
          </a:prstGeom>
          <a:noFill/>
          <a:ln/>
        </p:spPr>
        <p:txBody>
          <a:bodyPr wrap="none" rtlCol="0" anchor="t"/>
          <a:lstStyle/>
          <a:p>
            <a:pPr>
              <a:lnSpc>
                <a:spcPts val="2734"/>
              </a:lnSpc>
            </a:pPr>
            <a:r>
              <a:rPr lang="en-US" sz="2187" b="1" dirty="0">
                <a:solidFill>
                  <a:srgbClr val="DD785E"/>
                </a:solidFill>
                <a:latin typeface="Nunito" pitchFamily="34" charset="0"/>
                <a:ea typeface="Nunito" pitchFamily="34" charset="-122"/>
                <a:cs typeface="Nunito" pitchFamily="34" charset="-120"/>
              </a:rPr>
              <a:t>Quality Assurance</a:t>
            </a:r>
            <a:endParaRPr lang="en-US" sz="2187" dirty="0">
              <a:solidFill>
                <a:prstClr val="black"/>
              </a:solidFill>
            </a:endParaRPr>
          </a:p>
        </p:txBody>
      </p:sp>
      <p:sp>
        <p:nvSpPr>
          <p:cNvPr id="13" name="Text 10"/>
          <p:cNvSpPr/>
          <p:nvPr/>
        </p:nvSpPr>
        <p:spPr>
          <a:xfrm>
            <a:off x="9657183" y="3151465"/>
            <a:ext cx="3984171" cy="2843213"/>
          </a:xfrm>
          <a:prstGeom prst="rect">
            <a:avLst/>
          </a:prstGeom>
          <a:noFill/>
          <a:ln/>
        </p:spPr>
        <p:txBody>
          <a:bodyPr wrap="square" rtlCol="0" anchor="t"/>
          <a:lstStyle/>
          <a:p>
            <a:pPr>
              <a:lnSpc>
                <a:spcPts val="2799"/>
              </a:lnSpc>
            </a:pPr>
            <a:r>
              <a:rPr lang="en-US" sz="1750" dirty="0">
                <a:solidFill>
                  <a:srgbClr val="FFFFFF"/>
                </a:solidFill>
                <a:latin typeface="PT Sans" pitchFamily="34" charset="0"/>
                <a:ea typeface="PT Sans" pitchFamily="34" charset="-122"/>
                <a:cs typeface="PT Sans" pitchFamily="34" charset="-120"/>
              </a:rPr>
              <a:t>The waterfall model's focus on rigorous testing and validation at each stage ensures that the system meets the required quality standards and performs as intended before deployment.</a:t>
            </a:r>
            <a:endParaRPr lang="en-US" sz="1750" dirty="0">
              <a:solidFill>
                <a:prstClr val="black"/>
              </a:solidFill>
            </a:endParaRPr>
          </a:p>
        </p:txBody>
      </p:sp>
    </p:spTree>
    <p:extLst>
      <p:ext uri="{BB962C8B-B14F-4D97-AF65-F5344CB8AC3E}">
        <p14:creationId xmlns:p14="http://schemas.microsoft.com/office/powerpoint/2010/main" val="12488283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2380</Words>
  <Application>Microsoft Office PowerPoint</Application>
  <PresentationFormat>Custom</PresentationFormat>
  <Paragraphs>234</Paragraphs>
  <Slides>24</Slides>
  <Notes>23</Notes>
  <HiddenSlides>0</HiddenSlides>
  <MMClips>0</MMClips>
  <ScaleCrop>false</ScaleCrop>
  <HeadingPairs>
    <vt:vector size="4" baseType="variant">
      <vt:variant>
        <vt:lpstr>Theme</vt:lpstr>
      </vt:variant>
      <vt:variant>
        <vt:i4>6</vt:i4>
      </vt:variant>
      <vt:variant>
        <vt:lpstr>Slide Titles</vt:lpstr>
      </vt:variant>
      <vt:variant>
        <vt:i4>24</vt:i4>
      </vt:variant>
    </vt:vector>
  </HeadingPairs>
  <TitlesOfParts>
    <vt:vector size="30" baseType="lpstr">
      <vt:lpstr>Office Theme</vt:lpstr>
      <vt:lpstr>1_Office Theme</vt:lpstr>
      <vt:lpstr>2_Office Theme</vt:lpstr>
      <vt:lpstr>3_Office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Windows User</cp:lastModifiedBy>
  <cp:revision>50</cp:revision>
  <dcterms:created xsi:type="dcterms:W3CDTF">2024-05-14T08:34:03Z</dcterms:created>
  <dcterms:modified xsi:type="dcterms:W3CDTF">2024-05-15T05:04:23Z</dcterms:modified>
</cp:coreProperties>
</file>